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34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1DF4A2-8F17-42DD-938C-83C1EC9D06A4}" type="datetimeFigureOut">
              <a:rPr lang="en-US" smtClean="0"/>
              <a:t>7/25/2022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796803-D4BA-43F5-AFD3-0915B337E263}" type="slidenum">
              <a:rPr lang="en-US" smtClean="0"/>
              <a:t>‹#›</a:t>
            </a:fld>
            <a:endParaRPr lang="en-US"/>
          </a:p>
        </p:txBody>
      </p:sp>
    </p:spTree>
    <p:extLst>
      <p:ext uri="{BB962C8B-B14F-4D97-AF65-F5344CB8AC3E}">
        <p14:creationId xmlns:p14="http://schemas.microsoft.com/office/powerpoint/2010/main" val="1923162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18B035-3E1F-4052-82DC-367380B096EF}" type="slidenum">
              <a:rPr lang="en-US" smtClean="0"/>
              <a:pPr>
                <a:defRPr/>
              </a:pPr>
              <a:t>1</a:t>
            </a:fld>
            <a:endParaRPr lang="en-US"/>
          </a:p>
        </p:txBody>
      </p:sp>
    </p:spTree>
    <p:extLst>
      <p:ext uri="{BB962C8B-B14F-4D97-AF65-F5344CB8AC3E}">
        <p14:creationId xmlns:p14="http://schemas.microsoft.com/office/powerpoint/2010/main" val="2052842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14437" eaLnBrk="0" hangingPunct="0">
              <a:defRPr>
                <a:solidFill>
                  <a:schemeClr val="tx1"/>
                </a:solidFill>
                <a:latin typeface="Arial" charset="0"/>
              </a:defRPr>
            </a:lvl1pPr>
            <a:lvl2pPr marL="729057" indent="-280406" defTabSz="914437" eaLnBrk="0" hangingPunct="0">
              <a:defRPr>
                <a:solidFill>
                  <a:schemeClr val="tx1"/>
                </a:solidFill>
                <a:latin typeface="Arial" charset="0"/>
              </a:defRPr>
            </a:lvl2pPr>
            <a:lvl3pPr marL="1121626" indent="-224325" defTabSz="914437" eaLnBrk="0" hangingPunct="0">
              <a:defRPr>
                <a:solidFill>
                  <a:schemeClr val="tx1"/>
                </a:solidFill>
                <a:latin typeface="Arial" charset="0"/>
              </a:defRPr>
            </a:lvl3pPr>
            <a:lvl4pPr marL="1570276" indent="-224325" defTabSz="914437" eaLnBrk="0" hangingPunct="0">
              <a:defRPr>
                <a:solidFill>
                  <a:schemeClr val="tx1"/>
                </a:solidFill>
                <a:latin typeface="Arial" charset="0"/>
              </a:defRPr>
            </a:lvl4pPr>
            <a:lvl5pPr marL="2018927" indent="-224325" defTabSz="914437" eaLnBrk="0" hangingPunct="0">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pPr eaLnBrk="1" hangingPunct="1"/>
            <a:fld id="{79716A2C-6A8F-41D6-9B80-77C4575448CA}" type="slidenum">
              <a:rPr lang="en-US"/>
              <a:pPr eaLnBrk="1" hangingPunct="1"/>
              <a:t>3</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r>
              <a:rPr lang="en-US"/>
              <a:t>Our lives are greatly impacted by technology, and software is one of the driving forces of technology. It’s all around us and even imagining to live without it is painful. </a:t>
            </a:r>
          </a:p>
        </p:txBody>
      </p:sp>
    </p:spTree>
    <p:extLst>
      <p:ext uri="{BB962C8B-B14F-4D97-AF65-F5344CB8AC3E}">
        <p14:creationId xmlns:p14="http://schemas.microsoft.com/office/powerpoint/2010/main" val="1860279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14437" eaLnBrk="0" hangingPunct="0">
              <a:defRPr>
                <a:solidFill>
                  <a:schemeClr val="tx1"/>
                </a:solidFill>
                <a:latin typeface="Arial" charset="0"/>
              </a:defRPr>
            </a:lvl1pPr>
            <a:lvl2pPr marL="729057" indent="-280406" defTabSz="914437" eaLnBrk="0" hangingPunct="0">
              <a:defRPr>
                <a:solidFill>
                  <a:schemeClr val="tx1"/>
                </a:solidFill>
                <a:latin typeface="Arial" charset="0"/>
              </a:defRPr>
            </a:lvl2pPr>
            <a:lvl3pPr marL="1121626" indent="-224325" defTabSz="914437" eaLnBrk="0" hangingPunct="0">
              <a:defRPr>
                <a:solidFill>
                  <a:schemeClr val="tx1"/>
                </a:solidFill>
                <a:latin typeface="Arial" charset="0"/>
              </a:defRPr>
            </a:lvl3pPr>
            <a:lvl4pPr marL="1570276" indent="-224325" defTabSz="914437" eaLnBrk="0" hangingPunct="0">
              <a:defRPr>
                <a:solidFill>
                  <a:schemeClr val="tx1"/>
                </a:solidFill>
                <a:latin typeface="Arial" charset="0"/>
              </a:defRPr>
            </a:lvl4pPr>
            <a:lvl5pPr marL="2018927" indent="-224325" defTabSz="914437" eaLnBrk="0" hangingPunct="0">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pPr eaLnBrk="1" hangingPunct="1"/>
            <a:fld id="{95B25E68-1F8D-4D0B-B05F-007BD4930705}" type="slidenum">
              <a:rPr lang="en-US"/>
              <a:pPr eaLnBrk="1" hangingPunct="1"/>
              <a:t>24</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lnSpc>
                <a:spcPct val="90000"/>
              </a:lnSpc>
            </a:pPr>
            <a:r>
              <a:rPr lang="en-US"/>
              <a:t>Of all the monsters that fill the nightmares of our folklore, none terrify more than werewolves, because they transform unexpectedly from the familiar into horrors. For these, one seeks bullets of silver that can magically lay them to rest.</a:t>
            </a:r>
          </a:p>
          <a:p>
            <a:pPr eaLnBrk="1" hangingPunct="1">
              <a:lnSpc>
                <a:spcPct val="90000"/>
              </a:lnSpc>
            </a:pPr>
            <a:r>
              <a:rPr lang="en-US"/>
              <a:t>The familiar software project, at least as seen by the non-technical manager, has something of this character; it is usually innocent and straightforward, but is capable of becoming a monster of missed schedules, blown budgets, and flawed products. So we hear desperate cries for a silver bullet--something to make software costs drop as rapidly as computer hardware costs do.</a:t>
            </a:r>
          </a:p>
          <a:p>
            <a:pPr eaLnBrk="1" hangingPunct="1">
              <a:lnSpc>
                <a:spcPct val="90000"/>
              </a:lnSpc>
            </a:pPr>
            <a:r>
              <a:rPr lang="en-US"/>
              <a:t>But, as we look to the horizon of a decade hence, we see no silver bullet. There is no single development, in either technology or in management technique, that by itself promises even one order-of-magnitude improvement in productivity, in reliability, in simplicity. </a:t>
            </a:r>
          </a:p>
          <a:p>
            <a:pPr eaLnBrk="1" hangingPunct="1">
              <a:lnSpc>
                <a:spcPct val="90000"/>
              </a:lnSpc>
            </a:pPr>
            <a:endParaRPr lang="en-US"/>
          </a:p>
          <a:p>
            <a:pPr eaLnBrk="1" hangingPunct="1">
              <a:lnSpc>
                <a:spcPct val="90000"/>
              </a:lnSpc>
            </a:pPr>
            <a:r>
              <a:rPr lang="en-US"/>
              <a:t>Even a man who is pure at heart,</a:t>
            </a:r>
          </a:p>
          <a:p>
            <a:pPr eaLnBrk="1" hangingPunct="1">
              <a:lnSpc>
                <a:spcPct val="90000"/>
              </a:lnSpc>
            </a:pPr>
            <a:r>
              <a:rPr lang="en-US"/>
              <a:t>And says his prayers at night,</a:t>
            </a:r>
          </a:p>
          <a:p>
            <a:pPr eaLnBrk="1" hangingPunct="1">
              <a:lnSpc>
                <a:spcPct val="90000"/>
              </a:lnSpc>
            </a:pPr>
            <a:r>
              <a:rPr lang="en-US"/>
              <a:t>Can become a wolf when the wolf bane blooms,</a:t>
            </a:r>
          </a:p>
          <a:p>
            <a:pPr eaLnBrk="1" hangingPunct="1">
              <a:lnSpc>
                <a:spcPct val="90000"/>
              </a:lnSpc>
            </a:pPr>
            <a:r>
              <a:rPr lang="en-US"/>
              <a:t>And the moon is full and bright.</a:t>
            </a:r>
          </a:p>
        </p:txBody>
      </p:sp>
    </p:spTree>
    <p:extLst>
      <p:ext uri="{BB962C8B-B14F-4D97-AF65-F5344CB8AC3E}">
        <p14:creationId xmlns:p14="http://schemas.microsoft.com/office/powerpoint/2010/main" val="3353740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129F271-D68F-4742-9F65-D2E3FB897ABC}"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5D980-AB8D-4EC8-8233-77437C0B4DD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468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29F271-D68F-4742-9F65-D2E3FB897ABC}"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138258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29F271-D68F-4742-9F65-D2E3FB897ABC}"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5D980-AB8D-4EC8-8233-77437C0B4DD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244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129F271-D68F-4742-9F65-D2E3FB897ABC}"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178870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29F271-D68F-4742-9F65-D2E3FB897ABC}" type="datetimeFigureOut">
              <a:rPr lang="en-US" smtClean="0"/>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332599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129F271-D68F-4742-9F65-D2E3FB897ABC}" type="datetimeFigureOut">
              <a:rPr lang="en-US" smtClean="0"/>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3648672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129F271-D68F-4742-9F65-D2E3FB897ABC}" type="datetimeFigureOut">
              <a:rPr lang="en-US" smtClean="0"/>
              <a:t>7/25/2022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272099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129F271-D68F-4742-9F65-D2E3FB897ABC}" type="datetimeFigureOut">
              <a:rPr lang="en-US" smtClean="0"/>
              <a:t>7/25/2022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8B5D980-AB8D-4EC8-8233-77437C0B4DD5}" type="slidenum">
              <a:rPr lang="en-US" smtClean="0"/>
              <a:t>‹#›</a:t>
            </a:fld>
            <a:endParaRPr lang="en-US"/>
          </a:p>
        </p:txBody>
      </p:sp>
    </p:spTree>
    <p:extLst>
      <p:ext uri="{BB962C8B-B14F-4D97-AF65-F5344CB8AC3E}">
        <p14:creationId xmlns:p14="http://schemas.microsoft.com/office/powerpoint/2010/main" val="1655201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29F271-D68F-4742-9F65-D2E3FB897ABC}"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274200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29F271-D68F-4742-9F65-D2E3FB897ABC}"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3701331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29F271-D68F-4742-9F65-D2E3FB897ABC}"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5D980-AB8D-4EC8-8233-77437C0B4DD5}" type="slidenum">
              <a:rPr lang="en-US" smtClean="0"/>
              <a:t>‹#›</a:t>
            </a:fld>
            <a:endParaRPr lang="en-US"/>
          </a:p>
        </p:txBody>
      </p:sp>
    </p:spTree>
    <p:extLst>
      <p:ext uri="{BB962C8B-B14F-4D97-AF65-F5344CB8AC3E}">
        <p14:creationId xmlns:p14="http://schemas.microsoft.com/office/powerpoint/2010/main" val="1356931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56817D07-6456-4C61-8BE5-844E66AE60D7}" type="datetime1">
              <a:rPr lang="en-US" smtClean="0"/>
              <a:pPr>
                <a:defRPr/>
              </a:pPr>
              <a:t>7/25/2022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8B84A5A-ED53-4D6D-B7C6-091E0A21F69A}" type="slidenum">
              <a:rPr lang="en-US"/>
              <a:pPr>
                <a:defRPr/>
              </a:pPr>
              <a:t>‹#›</a:t>
            </a:fld>
            <a:endParaRPr lang="en-US"/>
          </a:p>
        </p:txBody>
      </p:sp>
    </p:spTree>
    <p:extLst>
      <p:ext uri="{BB962C8B-B14F-4D97-AF65-F5344CB8AC3E}">
        <p14:creationId xmlns:p14="http://schemas.microsoft.com/office/powerpoint/2010/main" val="209974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B129F271-D68F-4742-9F65-D2E3FB897ABC}" type="datetimeFigureOut">
              <a:rPr lang="en-US" smtClean="0"/>
              <a:t>7/25/2022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8B5D980-AB8D-4EC8-8233-77437C0B4DD5}"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778877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solidFill>
            <a:srgbClr val="2A274B"/>
          </a:solidFill>
        </p:spPr>
        <p:txBody>
          <a:bodyPr/>
          <a:lstStyle/>
          <a:p>
            <a:pPr eaLnBrk="1" hangingPunct="1"/>
            <a:r>
              <a:rPr lang="en-US" sz="5400" b="1" dirty="0">
                <a:solidFill>
                  <a:schemeClr val="bg1"/>
                </a:solidFill>
              </a:rPr>
              <a:t>Software </a:t>
            </a:r>
            <a:r>
              <a:rPr lang="en-US" sz="5400" dirty="0">
                <a:solidFill>
                  <a:schemeClr val="bg1"/>
                </a:solidFill>
              </a:rPr>
              <a:t>Engineering</a:t>
            </a:r>
          </a:p>
        </p:txBody>
      </p:sp>
      <p:sp>
        <p:nvSpPr>
          <p:cNvPr id="2051" name="Rectangle 3"/>
          <p:cNvSpPr>
            <a:spLocks noGrp="1" noChangeArrowheads="1"/>
          </p:cNvSpPr>
          <p:nvPr>
            <p:ph type="subTitle" idx="1"/>
          </p:nvPr>
        </p:nvSpPr>
        <p:spPr/>
        <p:txBody>
          <a:bodyPr/>
          <a:lstStyle/>
          <a:p>
            <a:pPr eaLnBrk="1" hangingPunct="1"/>
            <a:r>
              <a:rPr lang="en-US" dirty="0">
                <a:solidFill>
                  <a:schemeClr val="bg1"/>
                </a:solidFill>
              </a:rPr>
              <a:t>Lecture # 1</a:t>
            </a:r>
          </a:p>
        </p:txBody>
      </p:sp>
      <p:sp>
        <p:nvSpPr>
          <p:cNvPr id="2" name="TextBox 1">
            <a:extLst>
              <a:ext uri="{FF2B5EF4-FFF2-40B4-BE49-F238E27FC236}">
                <a16:creationId xmlns:a16="http://schemas.microsoft.com/office/drawing/2014/main" xmlns="" id="{C4596183-F735-652B-5E66-3DAAA134719C}"/>
              </a:ext>
            </a:extLst>
          </p:cNvPr>
          <p:cNvSpPr txBox="1"/>
          <p:nvPr/>
        </p:nvSpPr>
        <p:spPr>
          <a:xfrm>
            <a:off x="1066800" y="152400"/>
            <a:ext cx="3810000" cy="246221"/>
          </a:xfrm>
          <a:prstGeom prst="rect">
            <a:avLst/>
          </a:prstGeom>
          <a:noFill/>
        </p:spPr>
        <p:txBody>
          <a:bodyPr wrap="square" rtlCol="0">
            <a:spAutoFit/>
          </a:bodyPr>
          <a:lstStyle/>
          <a:p>
            <a:r>
              <a:rPr lang="en-IN" sz="1000" dirty="0"/>
              <a:t>Source- https://vdocument.in</a:t>
            </a:r>
          </a:p>
        </p:txBody>
      </p:sp>
    </p:spTree>
    <p:extLst>
      <p:ext uri="{BB962C8B-B14F-4D97-AF65-F5344CB8AC3E}">
        <p14:creationId xmlns:p14="http://schemas.microsoft.com/office/powerpoint/2010/main" val="2428455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8" name="Rectangle 41"/>
          <p:cNvSpPr>
            <a:spLocks noGrp="1" noChangeArrowheads="1"/>
          </p:cNvSpPr>
          <p:nvPr>
            <p:ph type="title"/>
          </p:nvPr>
        </p:nvSpPr>
        <p:spPr>
          <a:solidFill>
            <a:srgbClr val="2A274B"/>
          </a:solidFill>
        </p:spPr>
        <p:txBody>
          <a:bodyPr/>
          <a:lstStyle/>
          <a:p>
            <a:pPr eaLnBrk="1" hangingPunct="1"/>
            <a:r>
              <a:rPr lang="en-US">
                <a:solidFill>
                  <a:schemeClr val="bg1"/>
                </a:solidFill>
              </a:rPr>
              <a:t>What is Software?</a:t>
            </a:r>
          </a:p>
        </p:txBody>
      </p:sp>
      <p:sp>
        <p:nvSpPr>
          <p:cNvPr id="3074"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10CE99-1E6D-4C58-8D55-AB5FAB724D9A}" type="slidenum">
              <a:rPr lang="en-US"/>
              <a:pPr eaLnBrk="1" hangingPunct="1"/>
              <a:t>2</a:t>
            </a:fld>
            <a:endParaRPr lang="en-US"/>
          </a:p>
        </p:txBody>
      </p:sp>
      <p:sp>
        <p:nvSpPr>
          <p:cNvPr id="3075" name="Freeform 5"/>
          <p:cNvSpPr>
            <a:spLocks/>
          </p:cNvSpPr>
          <p:nvPr/>
        </p:nvSpPr>
        <p:spPr bwMode="auto">
          <a:xfrm>
            <a:off x="5510213" y="4092575"/>
            <a:ext cx="460375" cy="1509713"/>
          </a:xfrm>
          <a:custGeom>
            <a:avLst/>
            <a:gdLst>
              <a:gd name="T0" fmla="*/ 270636 w 313"/>
              <a:gd name="T1" fmla="*/ 0 h 937"/>
              <a:gd name="T2" fmla="*/ 270636 w 313"/>
              <a:gd name="T3" fmla="*/ 0 h 937"/>
              <a:gd name="T4" fmla="*/ 0 w 313"/>
              <a:gd name="T5" fmla="*/ 889393 h 937"/>
              <a:gd name="T6" fmla="*/ 458904 w 313"/>
              <a:gd name="T7" fmla="*/ 1508102 h 9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3" h="937">
                <a:moveTo>
                  <a:pt x="184" y="0"/>
                </a:moveTo>
                <a:lnTo>
                  <a:pt x="184" y="0"/>
                </a:lnTo>
                <a:lnTo>
                  <a:pt x="0" y="552"/>
                </a:lnTo>
                <a:lnTo>
                  <a:pt x="312" y="936"/>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6" name="Freeform 6"/>
          <p:cNvSpPr>
            <a:spLocks/>
          </p:cNvSpPr>
          <p:nvPr/>
        </p:nvSpPr>
        <p:spPr bwMode="auto">
          <a:xfrm>
            <a:off x="5486400" y="4067175"/>
            <a:ext cx="460375" cy="1509713"/>
          </a:xfrm>
          <a:custGeom>
            <a:avLst/>
            <a:gdLst>
              <a:gd name="T0" fmla="*/ 270636 w 313"/>
              <a:gd name="T1" fmla="*/ 0 h 937"/>
              <a:gd name="T2" fmla="*/ 0 w 313"/>
              <a:gd name="T3" fmla="*/ 889393 h 937"/>
              <a:gd name="T4" fmla="*/ 458904 w 313"/>
              <a:gd name="T5" fmla="*/ 1508102 h 937"/>
              <a:gd name="T6" fmla="*/ 0 60000 65536"/>
              <a:gd name="T7" fmla="*/ 0 60000 65536"/>
              <a:gd name="T8" fmla="*/ 0 60000 65536"/>
            </a:gdLst>
            <a:ahLst/>
            <a:cxnLst>
              <a:cxn ang="T6">
                <a:pos x="T0" y="T1"/>
              </a:cxn>
              <a:cxn ang="T7">
                <a:pos x="T2" y="T3"/>
              </a:cxn>
              <a:cxn ang="T8">
                <a:pos x="T4" y="T5"/>
              </a:cxn>
            </a:cxnLst>
            <a:rect l="0" t="0" r="r" b="b"/>
            <a:pathLst>
              <a:path w="313" h="937">
                <a:moveTo>
                  <a:pt x="184" y="0"/>
                </a:moveTo>
                <a:lnTo>
                  <a:pt x="0" y="552"/>
                </a:lnTo>
                <a:lnTo>
                  <a:pt x="312" y="936"/>
                </a:lnTo>
              </a:path>
            </a:pathLst>
          </a:custGeom>
          <a:noFill/>
          <a:ln w="50800" cap="rnd" cmpd="sng">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7" name="Rectangle 7"/>
          <p:cNvSpPr>
            <a:spLocks noChangeArrowheads="1"/>
          </p:cNvSpPr>
          <p:nvPr/>
        </p:nvSpPr>
        <p:spPr bwMode="auto">
          <a:xfrm>
            <a:off x="7348538" y="3048000"/>
            <a:ext cx="1414462" cy="132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8" name="Rectangle 8"/>
          <p:cNvSpPr>
            <a:spLocks noChangeArrowheads="1"/>
          </p:cNvSpPr>
          <p:nvPr/>
        </p:nvSpPr>
        <p:spPr bwMode="auto">
          <a:xfrm>
            <a:off x="7348538" y="3048000"/>
            <a:ext cx="1414462" cy="1327150"/>
          </a:xfrm>
          <a:prstGeom prst="rect">
            <a:avLst/>
          </a:prstGeom>
          <a:noFill/>
          <a:ln w="508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9" name="AutoShape 9"/>
          <p:cNvSpPr>
            <a:spLocks noChangeArrowheads="1"/>
          </p:cNvSpPr>
          <p:nvPr/>
        </p:nvSpPr>
        <p:spPr bwMode="auto">
          <a:xfrm>
            <a:off x="7396163" y="3125788"/>
            <a:ext cx="1319212" cy="1198562"/>
          </a:xfrm>
          <a:prstGeom prst="roundRect">
            <a:avLst>
              <a:gd name="adj" fmla="val 18611"/>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0" name="AutoShape 10"/>
          <p:cNvSpPr>
            <a:spLocks noChangeArrowheads="1"/>
          </p:cNvSpPr>
          <p:nvPr/>
        </p:nvSpPr>
        <p:spPr bwMode="auto">
          <a:xfrm>
            <a:off x="7396163" y="3125788"/>
            <a:ext cx="1319212" cy="1198562"/>
          </a:xfrm>
          <a:prstGeom prst="roundRect">
            <a:avLst>
              <a:gd name="adj" fmla="val 19889"/>
            </a:avLst>
          </a:prstGeom>
          <a:solidFill>
            <a:srgbClr val="CCFFFF"/>
          </a:solidFill>
          <a:ln w="508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1" name="Rectangle 11"/>
          <p:cNvSpPr>
            <a:spLocks noChangeArrowheads="1"/>
          </p:cNvSpPr>
          <p:nvPr/>
        </p:nvSpPr>
        <p:spPr bwMode="auto">
          <a:xfrm>
            <a:off x="7348538" y="4414838"/>
            <a:ext cx="1414462"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2" name="Rectangle 12"/>
          <p:cNvSpPr>
            <a:spLocks noChangeArrowheads="1"/>
          </p:cNvSpPr>
          <p:nvPr/>
        </p:nvSpPr>
        <p:spPr bwMode="auto">
          <a:xfrm>
            <a:off x="7348538" y="4419600"/>
            <a:ext cx="1414462" cy="347663"/>
          </a:xfrm>
          <a:prstGeom prst="rect">
            <a:avLst/>
          </a:prstGeom>
          <a:noFill/>
          <a:ln w="508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3" name="Rectangle 13"/>
          <p:cNvSpPr>
            <a:spLocks noChangeArrowheads="1"/>
          </p:cNvSpPr>
          <p:nvPr/>
        </p:nvSpPr>
        <p:spPr bwMode="auto">
          <a:xfrm>
            <a:off x="7348538" y="4672013"/>
            <a:ext cx="1414462" cy="14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4" name="Rectangle 14"/>
          <p:cNvSpPr>
            <a:spLocks noChangeArrowheads="1"/>
          </p:cNvSpPr>
          <p:nvPr/>
        </p:nvSpPr>
        <p:spPr bwMode="auto">
          <a:xfrm>
            <a:off x="7348538" y="4672013"/>
            <a:ext cx="1414462" cy="141287"/>
          </a:xfrm>
          <a:prstGeom prst="rect">
            <a:avLst/>
          </a:prstGeom>
          <a:noFill/>
          <a:ln w="508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5" name="Freeform 15"/>
          <p:cNvSpPr>
            <a:spLocks/>
          </p:cNvSpPr>
          <p:nvPr/>
        </p:nvSpPr>
        <p:spPr bwMode="auto">
          <a:xfrm>
            <a:off x="7065963" y="4594225"/>
            <a:ext cx="1663700" cy="942975"/>
          </a:xfrm>
          <a:custGeom>
            <a:avLst/>
            <a:gdLst>
              <a:gd name="T0" fmla="*/ 188621 w 1129"/>
              <a:gd name="T1" fmla="*/ 0 h 585"/>
              <a:gd name="T2" fmla="*/ 188621 w 1129"/>
              <a:gd name="T3" fmla="*/ 0 h 585"/>
              <a:gd name="T4" fmla="*/ 1662226 w 1129"/>
              <a:gd name="T5" fmla="*/ 502920 h 585"/>
              <a:gd name="T6" fmla="*/ 1296772 w 1129"/>
              <a:gd name="T7" fmla="*/ 941363 h 585"/>
              <a:gd name="T8" fmla="*/ 0 w 1129"/>
              <a:gd name="T9" fmla="*/ 206326 h 585"/>
              <a:gd name="T10" fmla="*/ 188621 w 1129"/>
              <a:gd name="T11" fmla="*/ 0 h 5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29" h="585">
                <a:moveTo>
                  <a:pt x="128" y="0"/>
                </a:moveTo>
                <a:lnTo>
                  <a:pt x="128" y="0"/>
                </a:lnTo>
                <a:lnTo>
                  <a:pt x="1128" y="312"/>
                </a:lnTo>
                <a:lnTo>
                  <a:pt x="880" y="584"/>
                </a:lnTo>
                <a:lnTo>
                  <a:pt x="0" y="128"/>
                </a:lnTo>
                <a:lnTo>
                  <a:pt x="128" y="0"/>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6" name="Freeform 16"/>
          <p:cNvSpPr>
            <a:spLocks/>
          </p:cNvSpPr>
          <p:nvPr/>
        </p:nvSpPr>
        <p:spPr bwMode="auto">
          <a:xfrm>
            <a:off x="7042150" y="4568825"/>
            <a:ext cx="1663700" cy="942975"/>
          </a:xfrm>
          <a:custGeom>
            <a:avLst/>
            <a:gdLst>
              <a:gd name="T0" fmla="*/ 188621 w 1129"/>
              <a:gd name="T1" fmla="*/ 0 h 585"/>
              <a:gd name="T2" fmla="*/ 1662226 w 1129"/>
              <a:gd name="T3" fmla="*/ 502920 h 585"/>
              <a:gd name="T4" fmla="*/ 1296772 w 1129"/>
              <a:gd name="T5" fmla="*/ 941363 h 585"/>
              <a:gd name="T6" fmla="*/ 0 w 1129"/>
              <a:gd name="T7" fmla="*/ 206326 h 585"/>
              <a:gd name="T8" fmla="*/ 188621 w 1129"/>
              <a:gd name="T9" fmla="*/ 0 h 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29" h="585">
                <a:moveTo>
                  <a:pt x="128" y="0"/>
                </a:moveTo>
                <a:lnTo>
                  <a:pt x="1128" y="312"/>
                </a:lnTo>
                <a:lnTo>
                  <a:pt x="880" y="584"/>
                </a:lnTo>
                <a:lnTo>
                  <a:pt x="0" y="128"/>
                </a:lnTo>
                <a:lnTo>
                  <a:pt x="128" y="0"/>
                </a:lnTo>
              </a:path>
            </a:pathLst>
          </a:custGeom>
          <a:solidFill>
            <a:srgbClr val="CCFFCC"/>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7" name="Freeform 17"/>
          <p:cNvSpPr>
            <a:spLocks/>
          </p:cNvSpPr>
          <p:nvPr/>
        </p:nvSpPr>
        <p:spPr bwMode="auto">
          <a:xfrm>
            <a:off x="7065963" y="4800600"/>
            <a:ext cx="1663700" cy="814388"/>
          </a:xfrm>
          <a:custGeom>
            <a:avLst/>
            <a:gdLst>
              <a:gd name="T0" fmla="*/ 1662226 w 1129"/>
              <a:gd name="T1" fmla="*/ 296728 h 505"/>
              <a:gd name="T2" fmla="*/ 1662226 w 1129"/>
              <a:gd name="T3" fmla="*/ 296728 h 505"/>
              <a:gd name="T4" fmla="*/ 1662226 w 1129"/>
              <a:gd name="T5" fmla="*/ 503147 h 505"/>
              <a:gd name="T6" fmla="*/ 1296772 w 1129"/>
              <a:gd name="T7" fmla="*/ 812775 h 505"/>
              <a:gd name="T8" fmla="*/ 0 w 1129"/>
              <a:gd name="T9" fmla="*/ 0 h 5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29" h="505">
                <a:moveTo>
                  <a:pt x="1128" y="184"/>
                </a:moveTo>
                <a:lnTo>
                  <a:pt x="1128" y="184"/>
                </a:lnTo>
                <a:lnTo>
                  <a:pt x="1128" y="312"/>
                </a:lnTo>
                <a:lnTo>
                  <a:pt x="880" y="504"/>
                </a:lnTo>
                <a:lnTo>
                  <a:pt x="0" y="0"/>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8" name="Freeform 18"/>
          <p:cNvSpPr>
            <a:spLocks/>
          </p:cNvSpPr>
          <p:nvPr/>
        </p:nvSpPr>
        <p:spPr bwMode="auto">
          <a:xfrm>
            <a:off x="7042150" y="4775200"/>
            <a:ext cx="1663700" cy="814388"/>
          </a:xfrm>
          <a:custGeom>
            <a:avLst/>
            <a:gdLst>
              <a:gd name="T0" fmla="*/ 1662226 w 1129"/>
              <a:gd name="T1" fmla="*/ 296728 h 505"/>
              <a:gd name="T2" fmla="*/ 1662226 w 1129"/>
              <a:gd name="T3" fmla="*/ 503147 h 505"/>
              <a:gd name="T4" fmla="*/ 1296772 w 1129"/>
              <a:gd name="T5" fmla="*/ 812775 h 505"/>
              <a:gd name="T6" fmla="*/ 0 w 1129"/>
              <a:gd name="T7" fmla="*/ 0 h 5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29" h="505">
                <a:moveTo>
                  <a:pt x="1128" y="184"/>
                </a:moveTo>
                <a:lnTo>
                  <a:pt x="1128" y="312"/>
                </a:lnTo>
                <a:lnTo>
                  <a:pt x="880" y="504"/>
                </a:lnTo>
                <a:lnTo>
                  <a:pt x="0" y="0"/>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9" name="Line 19"/>
          <p:cNvSpPr>
            <a:spLocks noChangeShapeType="1"/>
          </p:cNvSpPr>
          <p:nvPr/>
        </p:nvSpPr>
        <p:spPr bwMode="auto">
          <a:xfrm>
            <a:off x="8315325" y="5484813"/>
            <a:ext cx="0" cy="63500"/>
          </a:xfrm>
          <a:prstGeom prst="line">
            <a:avLst/>
          </a:prstGeom>
          <a:noFill/>
          <a:ln w="50800">
            <a:solidFill>
              <a:srgbClr val="0066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0" name="Freeform 20"/>
          <p:cNvSpPr>
            <a:spLocks/>
          </p:cNvSpPr>
          <p:nvPr/>
        </p:nvSpPr>
        <p:spPr bwMode="auto">
          <a:xfrm>
            <a:off x="6700838" y="4956175"/>
            <a:ext cx="390525" cy="271463"/>
          </a:xfrm>
          <a:custGeom>
            <a:avLst/>
            <a:gdLst>
              <a:gd name="T0" fmla="*/ 259368 w 265"/>
              <a:gd name="T1" fmla="*/ 0 h 169"/>
              <a:gd name="T2" fmla="*/ 259368 w 265"/>
              <a:gd name="T3" fmla="*/ 0 h 169"/>
              <a:gd name="T4" fmla="*/ 389051 w 265"/>
              <a:gd name="T5" fmla="*/ 77102 h 169"/>
              <a:gd name="T6" fmla="*/ 117894 w 265"/>
              <a:gd name="T7" fmla="*/ 269857 h 169"/>
              <a:gd name="T8" fmla="*/ 0 w 265"/>
              <a:gd name="T9" fmla="*/ 192755 h 169"/>
              <a:gd name="T10" fmla="*/ 259368 w 265"/>
              <a:gd name="T11" fmla="*/ 0 h 1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5" h="169">
                <a:moveTo>
                  <a:pt x="176" y="0"/>
                </a:moveTo>
                <a:lnTo>
                  <a:pt x="176" y="0"/>
                </a:lnTo>
                <a:lnTo>
                  <a:pt x="264" y="48"/>
                </a:lnTo>
                <a:lnTo>
                  <a:pt x="80" y="168"/>
                </a:lnTo>
                <a:lnTo>
                  <a:pt x="0" y="120"/>
                </a:lnTo>
                <a:lnTo>
                  <a:pt x="176" y="0"/>
                </a:lnTo>
              </a:path>
            </a:pathLst>
          </a:custGeom>
          <a:noFill/>
          <a:ln w="50800" cap="rnd" cmpd="sng">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1" name="Freeform 21"/>
          <p:cNvSpPr>
            <a:spLocks/>
          </p:cNvSpPr>
          <p:nvPr/>
        </p:nvSpPr>
        <p:spPr bwMode="auto">
          <a:xfrm>
            <a:off x="6677025" y="4930775"/>
            <a:ext cx="390525" cy="271463"/>
          </a:xfrm>
          <a:custGeom>
            <a:avLst/>
            <a:gdLst>
              <a:gd name="T0" fmla="*/ 259368 w 265"/>
              <a:gd name="T1" fmla="*/ 0 h 169"/>
              <a:gd name="T2" fmla="*/ 389051 w 265"/>
              <a:gd name="T3" fmla="*/ 77102 h 169"/>
              <a:gd name="T4" fmla="*/ 117894 w 265"/>
              <a:gd name="T5" fmla="*/ 269857 h 169"/>
              <a:gd name="T6" fmla="*/ 0 w 265"/>
              <a:gd name="T7" fmla="*/ 192755 h 169"/>
              <a:gd name="T8" fmla="*/ 259368 w 265"/>
              <a:gd name="T9" fmla="*/ 0 h 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5" h="169">
                <a:moveTo>
                  <a:pt x="176" y="0"/>
                </a:moveTo>
                <a:lnTo>
                  <a:pt x="264" y="48"/>
                </a:lnTo>
                <a:lnTo>
                  <a:pt x="80" y="168"/>
                </a:lnTo>
                <a:lnTo>
                  <a:pt x="0" y="120"/>
                </a:lnTo>
                <a:lnTo>
                  <a:pt x="176" y="0"/>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2" name="Freeform 22"/>
          <p:cNvSpPr>
            <a:spLocks/>
          </p:cNvSpPr>
          <p:nvPr/>
        </p:nvSpPr>
        <p:spPr bwMode="auto">
          <a:xfrm>
            <a:off x="6700838" y="5059363"/>
            <a:ext cx="390525" cy="220662"/>
          </a:xfrm>
          <a:custGeom>
            <a:avLst/>
            <a:gdLst>
              <a:gd name="T0" fmla="*/ 389051 w 265"/>
              <a:gd name="T1" fmla="*/ 0 h 137"/>
              <a:gd name="T2" fmla="*/ 389051 w 265"/>
              <a:gd name="T3" fmla="*/ 0 h 137"/>
              <a:gd name="T4" fmla="*/ 389051 w 265"/>
              <a:gd name="T5" fmla="*/ 115968 h 137"/>
              <a:gd name="T6" fmla="*/ 94315 w 265"/>
              <a:gd name="T7" fmla="*/ 219051 h 137"/>
              <a:gd name="T8" fmla="*/ 0 w 265"/>
              <a:gd name="T9" fmla="*/ 141739 h 1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5" h="137">
                <a:moveTo>
                  <a:pt x="264" y="0"/>
                </a:moveTo>
                <a:lnTo>
                  <a:pt x="264" y="0"/>
                </a:lnTo>
                <a:lnTo>
                  <a:pt x="264" y="72"/>
                </a:lnTo>
                <a:lnTo>
                  <a:pt x="64" y="136"/>
                </a:lnTo>
                <a:lnTo>
                  <a:pt x="0" y="88"/>
                </a:lnTo>
              </a:path>
            </a:pathLst>
          </a:custGeom>
          <a:noFill/>
          <a:ln w="50800" cap="rnd" cmpd="sng">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3" name="Freeform 23"/>
          <p:cNvSpPr>
            <a:spLocks/>
          </p:cNvSpPr>
          <p:nvPr/>
        </p:nvSpPr>
        <p:spPr bwMode="auto">
          <a:xfrm>
            <a:off x="6677025" y="5033963"/>
            <a:ext cx="390525" cy="220662"/>
          </a:xfrm>
          <a:custGeom>
            <a:avLst/>
            <a:gdLst>
              <a:gd name="T0" fmla="*/ 389051 w 265"/>
              <a:gd name="T1" fmla="*/ 0 h 137"/>
              <a:gd name="T2" fmla="*/ 389051 w 265"/>
              <a:gd name="T3" fmla="*/ 115968 h 137"/>
              <a:gd name="T4" fmla="*/ 94315 w 265"/>
              <a:gd name="T5" fmla="*/ 219051 h 137"/>
              <a:gd name="T6" fmla="*/ 0 w 265"/>
              <a:gd name="T7" fmla="*/ 141739 h 1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5" h="137">
                <a:moveTo>
                  <a:pt x="264" y="0"/>
                </a:moveTo>
                <a:lnTo>
                  <a:pt x="264" y="72"/>
                </a:lnTo>
                <a:lnTo>
                  <a:pt x="64" y="136"/>
                </a:lnTo>
                <a:lnTo>
                  <a:pt x="0" y="88"/>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4" name="Line 24"/>
          <p:cNvSpPr>
            <a:spLocks noChangeShapeType="1"/>
          </p:cNvSpPr>
          <p:nvPr/>
        </p:nvSpPr>
        <p:spPr bwMode="auto">
          <a:xfrm>
            <a:off x="6746875" y="5175250"/>
            <a:ext cx="0" cy="38100"/>
          </a:xfrm>
          <a:prstGeom prst="line">
            <a:avLst/>
          </a:prstGeom>
          <a:noFill/>
          <a:ln w="50800">
            <a:solidFill>
              <a:srgbClr val="0066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5" name="Line 25"/>
          <p:cNvSpPr>
            <a:spLocks noChangeShapeType="1"/>
          </p:cNvSpPr>
          <p:nvPr/>
        </p:nvSpPr>
        <p:spPr bwMode="auto">
          <a:xfrm>
            <a:off x="6653213" y="5097463"/>
            <a:ext cx="0" cy="38100"/>
          </a:xfrm>
          <a:prstGeom prst="line">
            <a:avLst/>
          </a:prstGeom>
          <a:noFill/>
          <a:ln w="50800">
            <a:solidFill>
              <a:srgbClr val="0066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6" name="Freeform 26"/>
          <p:cNvSpPr>
            <a:spLocks/>
          </p:cNvSpPr>
          <p:nvPr/>
        </p:nvSpPr>
        <p:spPr bwMode="auto">
          <a:xfrm>
            <a:off x="6948488" y="4684713"/>
            <a:ext cx="236537" cy="414337"/>
          </a:xfrm>
          <a:custGeom>
            <a:avLst/>
            <a:gdLst>
              <a:gd name="T0" fmla="*/ 141041 w 161"/>
              <a:gd name="T1" fmla="*/ 412725 h 257"/>
              <a:gd name="T2" fmla="*/ 141041 w 161"/>
              <a:gd name="T3" fmla="*/ 412725 h 257"/>
              <a:gd name="T4" fmla="*/ 199808 w 161"/>
              <a:gd name="T5" fmla="*/ 412725 h 257"/>
              <a:gd name="T6" fmla="*/ 235068 w 161"/>
              <a:gd name="T7" fmla="*/ 348237 h 257"/>
              <a:gd name="T8" fmla="*/ 223314 w 161"/>
              <a:gd name="T9" fmla="*/ 283748 h 257"/>
              <a:gd name="T10" fmla="*/ 176301 w 161"/>
              <a:gd name="T11" fmla="*/ 245055 h 257"/>
              <a:gd name="T12" fmla="*/ 129287 w 161"/>
              <a:gd name="T13" fmla="*/ 219260 h 257"/>
              <a:gd name="T14" fmla="*/ 70520 w 161"/>
              <a:gd name="T15" fmla="*/ 180567 h 257"/>
              <a:gd name="T16" fmla="*/ 23507 w 161"/>
              <a:gd name="T17" fmla="*/ 154772 h 257"/>
              <a:gd name="T18" fmla="*/ 0 w 161"/>
              <a:gd name="T19" fmla="*/ 90284 h 257"/>
              <a:gd name="T20" fmla="*/ 0 w 161"/>
              <a:gd name="T21" fmla="*/ 38693 h 257"/>
              <a:gd name="T22" fmla="*/ 58767 w 161"/>
              <a:gd name="T23" fmla="*/ 12898 h 257"/>
              <a:gd name="T24" fmla="*/ 105781 w 161"/>
              <a:gd name="T25" fmla="*/ 12898 h 257"/>
              <a:gd name="T26" fmla="*/ 152794 w 161"/>
              <a:gd name="T27" fmla="*/ 0 h 257"/>
              <a:gd name="T28" fmla="*/ 211561 w 161"/>
              <a:gd name="T29" fmla="*/ 12898 h 257"/>
              <a:gd name="T30" fmla="*/ 223314 w 161"/>
              <a:gd name="T31" fmla="*/ 12898 h 2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1" h="257">
                <a:moveTo>
                  <a:pt x="96" y="256"/>
                </a:moveTo>
                <a:lnTo>
                  <a:pt x="96" y="256"/>
                </a:lnTo>
                <a:lnTo>
                  <a:pt x="136" y="256"/>
                </a:lnTo>
                <a:lnTo>
                  <a:pt x="160" y="216"/>
                </a:lnTo>
                <a:lnTo>
                  <a:pt x="152" y="176"/>
                </a:lnTo>
                <a:lnTo>
                  <a:pt x="120" y="152"/>
                </a:lnTo>
                <a:lnTo>
                  <a:pt x="88" y="136"/>
                </a:lnTo>
                <a:lnTo>
                  <a:pt x="48" y="112"/>
                </a:lnTo>
                <a:lnTo>
                  <a:pt x="16" y="96"/>
                </a:lnTo>
                <a:lnTo>
                  <a:pt x="0" y="56"/>
                </a:lnTo>
                <a:lnTo>
                  <a:pt x="0" y="24"/>
                </a:lnTo>
                <a:lnTo>
                  <a:pt x="40" y="8"/>
                </a:lnTo>
                <a:lnTo>
                  <a:pt x="72" y="8"/>
                </a:lnTo>
                <a:lnTo>
                  <a:pt x="104" y="0"/>
                </a:lnTo>
                <a:lnTo>
                  <a:pt x="144" y="8"/>
                </a:lnTo>
                <a:lnTo>
                  <a:pt x="152" y="8"/>
                </a:lnTo>
              </a:path>
            </a:pathLst>
          </a:custGeom>
          <a:noFill/>
          <a:ln w="50800" cap="rnd" cmpd="sng">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7" name="Freeform 27"/>
          <p:cNvSpPr>
            <a:spLocks/>
          </p:cNvSpPr>
          <p:nvPr/>
        </p:nvSpPr>
        <p:spPr bwMode="auto">
          <a:xfrm>
            <a:off x="6924675" y="4659313"/>
            <a:ext cx="236538" cy="414337"/>
          </a:xfrm>
          <a:custGeom>
            <a:avLst/>
            <a:gdLst>
              <a:gd name="T0" fmla="*/ 141041 w 161"/>
              <a:gd name="T1" fmla="*/ 412725 h 257"/>
              <a:gd name="T2" fmla="*/ 199808 w 161"/>
              <a:gd name="T3" fmla="*/ 412725 h 257"/>
              <a:gd name="T4" fmla="*/ 235069 w 161"/>
              <a:gd name="T5" fmla="*/ 348237 h 257"/>
              <a:gd name="T6" fmla="*/ 223315 w 161"/>
              <a:gd name="T7" fmla="*/ 283748 h 257"/>
              <a:gd name="T8" fmla="*/ 176302 w 161"/>
              <a:gd name="T9" fmla="*/ 245055 h 257"/>
              <a:gd name="T10" fmla="*/ 129288 w 161"/>
              <a:gd name="T11" fmla="*/ 219260 h 257"/>
              <a:gd name="T12" fmla="*/ 70521 w 161"/>
              <a:gd name="T13" fmla="*/ 180567 h 257"/>
              <a:gd name="T14" fmla="*/ 23507 w 161"/>
              <a:gd name="T15" fmla="*/ 154772 h 257"/>
              <a:gd name="T16" fmla="*/ 0 w 161"/>
              <a:gd name="T17" fmla="*/ 90284 h 257"/>
              <a:gd name="T18" fmla="*/ 0 w 161"/>
              <a:gd name="T19" fmla="*/ 38693 h 257"/>
              <a:gd name="T20" fmla="*/ 58767 w 161"/>
              <a:gd name="T21" fmla="*/ 12898 h 257"/>
              <a:gd name="T22" fmla="*/ 105781 w 161"/>
              <a:gd name="T23" fmla="*/ 12898 h 257"/>
              <a:gd name="T24" fmla="*/ 152795 w 161"/>
              <a:gd name="T25" fmla="*/ 0 h 257"/>
              <a:gd name="T26" fmla="*/ 211562 w 161"/>
              <a:gd name="T27" fmla="*/ 12898 h 257"/>
              <a:gd name="T28" fmla="*/ 223315 w 161"/>
              <a:gd name="T29" fmla="*/ 12898 h 2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1" h="257">
                <a:moveTo>
                  <a:pt x="96" y="256"/>
                </a:moveTo>
                <a:lnTo>
                  <a:pt x="136" y="256"/>
                </a:lnTo>
                <a:lnTo>
                  <a:pt x="160" y="216"/>
                </a:lnTo>
                <a:lnTo>
                  <a:pt x="152" y="176"/>
                </a:lnTo>
                <a:lnTo>
                  <a:pt x="120" y="152"/>
                </a:lnTo>
                <a:lnTo>
                  <a:pt x="88" y="136"/>
                </a:lnTo>
                <a:lnTo>
                  <a:pt x="48" y="112"/>
                </a:lnTo>
                <a:lnTo>
                  <a:pt x="16" y="96"/>
                </a:lnTo>
                <a:lnTo>
                  <a:pt x="0" y="56"/>
                </a:lnTo>
                <a:lnTo>
                  <a:pt x="0" y="24"/>
                </a:lnTo>
                <a:lnTo>
                  <a:pt x="40" y="8"/>
                </a:lnTo>
                <a:lnTo>
                  <a:pt x="72" y="8"/>
                </a:lnTo>
                <a:lnTo>
                  <a:pt x="104" y="0"/>
                </a:lnTo>
                <a:lnTo>
                  <a:pt x="144" y="8"/>
                </a:lnTo>
                <a:lnTo>
                  <a:pt x="152" y="8"/>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8" name="Freeform 28"/>
          <p:cNvSpPr>
            <a:spLocks/>
          </p:cNvSpPr>
          <p:nvPr/>
        </p:nvSpPr>
        <p:spPr bwMode="auto">
          <a:xfrm>
            <a:off x="5768975" y="4284663"/>
            <a:ext cx="731838" cy="2192337"/>
          </a:xfrm>
          <a:custGeom>
            <a:avLst/>
            <a:gdLst>
              <a:gd name="T0" fmla="*/ 47120 w 497"/>
              <a:gd name="T1" fmla="*/ 51546 h 1361"/>
              <a:gd name="T2" fmla="*/ 47120 w 497"/>
              <a:gd name="T3" fmla="*/ 51546 h 1361"/>
              <a:gd name="T4" fmla="*/ 730365 w 497"/>
              <a:gd name="T5" fmla="*/ 206186 h 1361"/>
              <a:gd name="T6" fmla="*/ 624345 w 497"/>
              <a:gd name="T7" fmla="*/ 2087633 h 1361"/>
              <a:gd name="T8" fmla="*/ 106021 w 497"/>
              <a:gd name="T9" fmla="*/ 2190726 h 1361"/>
              <a:gd name="T10" fmla="*/ 23560 w 497"/>
              <a:gd name="T11" fmla="*/ 25773 h 1361"/>
              <a:gd name="T12" fmla="*/ 706805 w 497"/>
              <a:gd name="T13" fmla="*/ 180413 h 1361"/>
              <a:gd name="T14" fmla="*/ 600785 w 497"/>
              <a:gd name="T15" fmla="*/ 2061860 h 1361"/>
              <a:gd name="T16" fmla="*/ 82461 w 497"/>
              <a:gd name="T17" fmla="*/ 2164953 h 1361"/>
              <a:gd name="T18" fmla="*/ 0 w 497"/>
              <a:gd name="T19" fmla="*/ 0 h 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7" h="1361">
                <a:moveTo>
                  <a:pt x="32" y="32"/>
                </a:moveTo>
                <a:lnTo>
                  <a:pt x="32" y="32"/>
                </a:lnTo>
                <a:lnTo>
                  <a:pt x="496" y="128"/>
                </a:lnTo>
                <a:lnTo>
                  <a:pt x="424" y="1296"/>
                </a:lnTo>
                <a:lnTo>
                  <a:pt x="72" y="1360"/>
                </a:lnTo>
                <a:lnTo>
                  <a:pt x="16" y="16"/>
                </a:lnTo>
                <a:lnTo>
                  <a:pt x="480" y="112"/>
                </a:lnTo>
                <a:lnTo>
                  <a:pt x="408" y="1280"/>
                </a:lnTo>
                <a:lnTo>
                  <a:pt x="56" y="1344"/>
                </a:lnTo>
                <a:lnTo>
                  <a:pt x="0" y="0"/>
                </a:lnTo>
              </a:path>
            </a:pathLst>
          </a:custGeom>
          <a:solidFill>
            <a:srgbClr val="CCFFCC"/>
          </a:solidFill>
          <a:ln w="50800" cap="rnd"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9" name="Oval 29"/>
          <p:cNvSpPr>
            <a:spLocks noChangeArrowheads="1"/>
          </p:cNvSpPr>
          <p:nvPr/>
        </p:nvSpPr>
        <p:spPr bwMode="auto">
          <a:xfrm>
            <a:off x="5922963" y="3113088"/>
            <a:ext cx="400050" cy="1198562"/>
          </a:xfrm>
          <a:prstGeom prst="ellipse">
            <a:avLst/>
          </a:prstGeom>
          <a:solidFill>
            <a:schemeClr val="bg1"/>
          </a:solidFill>
          <a:ln>
            <a:noFill/>
          </a:ln>
          <a:effectLst/>
          <a:extLst>
            <a:ext uri="{91240B29-F687-4F45-9708-019B960494DF}">
              <a14:hiddenLine xmlns:a14="http://schemas.microsoft.com/office/drawing/2010/main" w="1270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0" name="Oval 30"/>
          <p:cNvSpPr>
            <a:spLocks noChangeArrowheads="1"/>
          </p:cNvSpPr>
          <p:nvPr/>
        </p:nvSpPr>
        <p:spPr bwMode="auto">
          <a:xfrm>
            <a:off x="5922963" y="3113088"/>
            <a:ext cx="400050" cy="1198562"/>
          </a:xfrm>
          <a:prstGeom prst="ellipse">
            <a:avLst/>
          </a:prstGeom>
          <a:solidFill>
            <a:schemeClr val="bg1"/>
          </a:solidFill>
          <a:ln w="50800">
            <a:solidFill>
              <a:srgbClr val="0066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1" name="Freeform 31"/>
          <p:cNvSpPr>
            <a:spLocks/>
          </p:cNvSpPr>
          <p:nvPr/>
        </p:nvSpPr>
        <p:spPr bwMode="auto">
          <a:xfrm>
            <a:off x="6488113" y="4233863"/>
            <a:ext cx="236537" cy="877887"/>
          </a:xfrm>
          <a:custGeom>
            <a:avLst/>
            <a:gdLst>
              <a:gd name="T0" fmla="*/ 0 w 161"/>
              <a:gd name="T1" fmla="*/ 0 h 545"/>
              <a:gd name="T2" fmla="*/ 0 w 161"/>
              <a:gd name="T3" fmla="*/ 0 h 545"/>
              <a:gd name="T4" fmla="*/ 152794 w 161"/>
              <a:gd name="T5" fmla="*/ 876276 h 545"/>
              <a:gd name="T6" fmla="*/ 235068 w 161"/>
              <a:gd name="T7" fmla="*/ 695866 h 5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1" h="545">
                <a:moveTo>
                  <a:pt x="0" y="0"/>
                </a:moveTo>
                <a:lnTo>
                  <a:pt x="0" y="0"/>
                </a:lnTo>
                <a:lnTo>
                  <a:pt x="104" y="544"/>
                </a:lnTo>
                <a:lnTo>
                  <a:pt x="160" y="432"/>
                </a:lnTo>
              </a:path>
            </a:pathLst>
          </a:custGeom>
          <a:noFill/>
          <a:ln w="50800" cap="rnd" cmpd="sng">
            <a:solidFill>
              <a:srgbClr val="0066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2" name="Freeform 32"/>
          <p:cNvSpPr>
            <a:spLocks/>
          </p:cNvSpPr>
          <p:nvPr/>
        </p:nvSpPr>
        <p:spPr bwMode="auto">
          <a:xfrm>
            <a:off x="6464300" y="4208463"/>
            <a:ext cx="238125" cy="877887"/>
          </a:xfrm>
          <a:custGeom>
            <a:avLst/>
            <a:gdLst>
              <a:gd name="T0" fmla="*/ 0 w 161"/>
              <a:gd name="T1" fmla="*/ 0 h 545"/>
              <a:gd name="T2" fmla="*/ 153820 w 161"/>
              <a:gd name="T3" fmla="*/ 876276 h 545"/>
              <a:gd name="T4" fmla="*/ 236646 w 161"/>
              <a:gd name="T5" fmla="*/ 695866 h 545"/>
              <a:gd name="T6" fmla="*/ 0 60000 65536"/>
              <a:gd name="T7" fmla="*/ 0 60000 65536"/>
              <a:gd name="T8" fmla="*/ 0 60000 65536"/>
            </a:gdLst>
            <a:ahLst/>
            <a:cxnLst>
              <a:cxn ang="T6">
                <a:pos x="T0" y="T1"/>
              </a:cxn>
              <a:cxn ang="T7">
                <a:pos x="T2" y="T3"/>
              </a:cxn>
              <a:cxn ang="T8">
                <a:pos x="T4" y="T5"/>
              </a:cxn>
            </a:cxnLst>
            <a:rect l="0" t="0" r="r" b="b"/>
            <a:pathLst>
              <a:path w="161" h="545">
                <a:moveTo>
                  <a:pt x="0" y="0"/>
                </a:moveTo>
                <a:lnTo>
                  <a:pt x="104" y="544"/>
                </a:lnTo>
                <a:lnTo>
                  <a:pt x="160" y="432"/>
                </a:lnTo>
              </a:path>
            </a:pathLst>
          </a:custGeom>
          <a:noFill/>
          <a:ln w="50800" cap="rnd" cmpd="sng">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9" name="Rectangle 33"/>
          <p:cNvSpPr>
            <a:spLocks noChangeArrowheads="1"/>
          </p:cNvSpPr>
          <p:nvPr/>
        </p:nvSpPr>
        <p:spPr bwMode="auto">
          <a:xfrm>
            <a:off x="2195513" y="2049463"/>
            <a:ext cx="180975"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defRPr/>
            </a:pPr>
            <a:endParaRPr lang="en-US" sz="2400" b="1">
              <a:solidFill>
                <a:srgbClr val="F3F3F3"/>
              </a:solidFill>
              <a:effectLst>
                <a:outerShdw blurRad="38100" dist="38100" dir="2700000" algn="tl">
                  <a:srgbClr val="000000"/>
                </a:outerShdw>
              </a:effectLst>
              <a:latin typeface="Helvetica" charset="0"/>
            </a:endParaRPr>
          </a:p>
          <a:p>
            <a:pPr eaLnBrk="0" hangingPunct="0">
              <a:lnSpc>
                <a:spcPct val="90000"/>
              </a:lnSpc>
              <a:defRPr/>
            </a:pPr>
            <a:endParaRPr lang="en-US" sz="2400" b="1">
              <a:solidFill>
                <a:srgbClr val="F3F3F3"/>
              </a:solidFill>
              <a:effectLst>
                <a:outerShdw blurRad="38100" dist="38100" dir="2700000" algn="tl">
                  <a:srgbClr val="000000"/>
                </a:outerShdw>
              </a:effectLst>
              <a:latin typeface="Helvetica" charset="0"/>
            </a:endParaRPr>
          </a:p>
        </p:txBody>
      </p:sp>
      <p:sp>
        <p:nvSpPr>
          <p:cNvPr id="4130" name="Rectangle 34"/>
          <p:cNvSpPr>
            <a:spLocks noChangeArrowheads="1"/>
          </p:cNvSpPr>
          <p:nvPr/>
        </p:nvSpPr>
        <p:spPr bwMode="auto">
          <a:xfrm>
            <a:off x="2195513" y="2684463"/>
            <a:ext cx="180975"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defRPr/>
            </a:pPr>
            <a:endParaRPr lang="en-US" sz="2400" b="1">
              <a:solidFill>
                <a:srgbClr val="F3F3F3"/>
              </a:solidFill>
              <a:effectLst>
                <a:outerShdw blurRad="38100" dist="38100" dir="2700000" algn="tl">
                  <a:srgbClr val="000000"/>
                </a:outerShdw>
              </a:effectLst>
              <a:latin typeface="Helvetica" charset="0"/>
            </a:endParaRPr>
          </a:p>
          <a:p>
            <a:pPr eaLnBrk="0" hangingPunct="0">
              <a:lnSpc>
                <a:spcPct val="90000"/>
              </a:lnSpc>
              <a:defRPr/>
            </a:pPr>
            <a:endParaRPr lang="en-US" sz="2400" b="1">
              <a:solidFill>
                <a:srgbClr val="F3F3F3"/>
              </a:solidFill>
              <a:effectLst>
                <a:outerShdw blurRad="38100" dist="38100" dir="2700000" algn="tl">
                  <a:srgbClr val="000000"/>
                </a:outerShdw>
              </a:effectLst>
              <a:latin typeface="Helvetica" charset="0"/>
            </a:endParaRPr>
          </a:p>
        </p:txBody>
      </p:sp>
      <p:sp>
        <p:nvSpPr>
          <p:cNvPr id="4131" name="Rectangle 35"/>
          <p:cNvSpPr>
            <a:spLocks noChangeArrowheads="1"/>
          </p:cNvSpPr>
          <p:nvPr/>
        </p:nvSpPr>
        <p:spPr bwMode="auto">
          <a:xfrm>
            <a:off x="2195513" y="3319463"/>
            <a:ext cx="180975"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defRPr/>
            </a:pPr>
            <a:endParaRPr lang="en-US" sz="2400" b="1">
              <a:solidFill>
                <a:srgbClr val="F3F3F3"/>
              </a:solidFill>
              <a:effectLst>
                <a:outerShdw blurRad="38100" dist="38100" dir="2700000" algn="tl">
                  <a:srgbClr val="000000"/>
                </a:outerShdw>
              </a:effectLst>
              <a:latin typeface="Helvetica" charset="0"/>
            </a:endParaRPr>
          </a:p>
          <a:p>
            <a:pPr eaLnBrk="0" hangingPunct="0">
              <a:lnSpc>
                <a:spcPct val="90000"/>
              </a:lnSpc>
              <a:defRPr/>
            </a:pPr>
            <a:endParaRPr lang="en-US" sz="2400" b="1">
              <a:solidFill>
                <a:srgbClr val="F3F3F3"/>
              </a:solidFill>
              <a:effectLst>
                <a:outerShdw blurRad="38100" dist="38100" dir="2700000" algn="tl">
                  <a:srgbClr val="000000"/>
                </a:outerShdw>
              </a:effectLst>
              <a:latin typeface="Helvetica" charset="0"/>
            </a:endParaRPr>
          </a:p>
        </p:txBody>
      </p:sp>
      <p:sp>
        <p:nvSpPr>
          <p:cNvPr id="4132" name="Rectangle 36"/>
          <p:cNvSpPr>
            <a:spLocks noChangeArrowheads="1"/>
          </p:cNvSpPr>
          <p:nvPr/>
        </p:nvSpPr>
        <p:spPr bwMode="auto">
          <a:xfrm>
            <a:off x="2195513" y="3954463"/>
            <a:ext cx="180975"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defRPr/>
            </a:pPr>
            <a:endParaRPr lang="en-US" sz="2400" b="1">
              <a:solidFill>
                <a:srgbClr val="F3F3F3"/>
              </a:solidFill>
              <a:effectLst>
                <a:outerShdw blurRad="38100" dist="38100" dir="2700000" algn="tl">
                  <a:srgbClr val="000000"/>
                </a:outerShdw>
              </a:effectLst>
              <a:latin typeface="Helvetica" charset="0"/>
            </a:endParaRPr>
          </a:p>
          <a:p>
            <a:pPr eaLnBrk="0" hangingPunct="0">
              <a:lnSpc>
                <a:spcPct val="90000"/>
              </a:lnSpc>
              <a:defRPr/>
            </a:pPr>
            <a:endParaRPr lang="en-US" sz="2400" b="1">
              <a:solidFill>
                <a:srgbClr val="F3F3F3"/>
              </a:solidFill>
              <a:effectLst>
                <a:outerShdw blurRad="38100" dist="38100" dir="2700000" algn="tl">
                  <a:srgbClr val="000000"/>
                </a:outerShdw>
              </a:effectLst>
              <a:latin typeface="Helvetica" charset="0"/>
            </a:endParaRPr>
          </a:p>
        </p:txBody>
      </p:sp>
      <p:sp>
        <p:nvSpPr>
          <p:cNvPr id="3107" name="Rectangle 37"/>
          <p:cNvSpPr>
            <a:spLocks noChangeArrowheads="1"/>
          </p:cNvSpPr>
          <p:nvPr/>
        </p:nvSpPr>
        <p:spPr bwMode="auto">
          <a:xfrm>
            <a:off x="914400" y="1524000"/>
            <a:ext cx="6297613" cy="283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r>
              <a:rPr lang="en-US" sz="3000" dirty="0">
                <a:latin typeface="Helvetica" charset="0"/>
              </a:rPr>
              <a:t>Software is a set of items or objects </a:t>
            </a:r>
          </a:p>
          <a:p>
            <a:pPr eaLnBrk="0" hangingPunct="0"/>
            <a:r>
              <a:rPr lang="en-US" sz="3000" dirty="0">
                <a:latin typeface="Helvetica" charset="0"/>
              </a:rPr>
              <a:t>that includes: </a:t>
            </a:r>
          </a:p>
          <a:p>
            <a:pPr eaLnBrk="0" hangingPunct="0"/>
            <a:endParaRPr lang="en-US" sz="3000" dirty="0">
              <a:latin typeface="Helvetica" charset="0"/>
            </a:endParaRPr>
          </a:p>
          <a:p>
            <a:pPr eaLnBrk="0" hangingPunct="0"/>
            <a:r>
              <a:rPr lang="en-US" sz="3000" dirty="0">
                <a:latin typeface="Helvetica" charset="0"/>
              </a:rPr>
              <a:t>     •  programs </a:t>
            </a:r>
          </a:p>
          <a:p>
            <a:pPr eaLnBrk="0" hangingPunct="0"/>
            <a:r>
              <a:rPr lang="en-US" sz="3000" dirty="0">
                <a:latin typeface="Helvetica" charset="0"/>
              </a:rPr>
              <a:t>     •  data</a:t>
            </a:r>
          </a:p>
          <a:p>
            <a:pPr eaLnBrk="0" hangingPunct="0"/>
            <a:r>
              <a:rPr lang="en-US" sz="3000" dirty="0">
                <a:latin typeface="Helvetica" charset="0"/>
              </a:rPr>
              <a:t>     •  documents </a:t>
            </a:r>
          </a:p>
        </p:txBody>
      </p:sp>
    </p:spTree>
    <p:extLst>
      <p:ext uri="{BB962C8B-B14F-4D97-AF65-F5344CB8AC3E}">
        <p14:creationId xmlns:p14="http://schemas.microsoft.com/office/powerpoint/2010/main" val="673711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8600" y="1905000"/>
            <a:ext cx="8001000" cy="2670175"/>
          </a:xfrm>
          <a:solidFill>
            <a:srgbClr val="2A274B"/>
          </a:solidFill>
        </p:spPr>
        <p:txBody>
          <a:bodyPr>
            <a:normAutofit/>
          </a:bodyPr>
          <a:lstStyle/>
          <a:p>
            <a:pPr eaLnBrk="1" hangingPunct="1"/>
            <a:r>
              <a:rPr lang="en-US" sz="9600" dirty="0">
                <a:solidFill>
                  <a:schemeClr val="bg1"/>
                </a:solidFill>
              </a:rPr>
              <a:t>Why is it important?</a:t>
            </a:r>
          </a:p>
        </p:txBody>
      </p:sp>
    </p:spTree>
    <p:extLst>
      <p:ext uri="{BB962C8B-B14F-4D97-AF65-F5344CB8AC3E}">
        <p14:creationId xmlns:p14="http://schemas.microsoft.com/office/powerpoint/2010/main" val="2464817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solidFill>
            <a:srgbClr val="2A274B"/>
          </a:solidFill>
        </p:spPr>
        <p:txBody>
          <a:bodyPr/>
          <a:lstStyle/>
          <a:p>
            <a:pPr eaLnBrk="1" hangingPunct="1"/>
            <a:r>
              <a:rPr lang="en-US">
                <a:solidFill>
                  <a:schemeClr val="bg1"/>
                </a:solidFill>
              </a:rPr>
              <a:t>Importance of Software</a:t>
            </a:r>
          </a:p>
        </p:txBody>
      </p:sp>
      <p:sp>
        <p:nvSpPr>
          <p:cNvPr id="5124" name="Rectangle 3"/>
          <p:cNvSpPr>
            <a:spLocks noGrp="1" noChangeArrowheads="1"/>
          </p:cNvSpPr>
          <p:nvPr>
            <p:ph idx="1"/>
          </p:nvPr>
        </p:nvSpPr>
        <p:spPr/>
        <p:txBody>
          <a:bodyPr/>
          <a:lstStyle/>
          <a:p>
            <a:pPr eaLnBrk="1" hangingPunct="1"/>
            <a:r>
              <a:rPr lang="en-US" dirty="0"/>
              <a:t>Software in everyday life</a:t>
            </a:r>
          </a:p>
          <a:p>
            <a:pPr eaLnBrk="1" hangingPunct="1"/>
            <a:r>
              <a:rPr lang="en-US" dirty="0"/>
              <a:t>Business decisions</a:t>
            </a:r>
          </a:p>
          <a:p>
            <a:pPr eaLnBrk="1" hangingPunct="1"/>
            <a:r>
              <a:rPr lang="en-US" dirty="0"/>
              <a:t>Products and services</a:t>
            </a:r>
          </a:p>
          <a:p>
            <a:pPr eaLnBrk="1" hangingPunct="1"/>
            <a:r>
              <a:rPr lang="en-US" dirty="0"/>
              <a:t>Technology and innovations</a:t>
            </a:r>
          </a:p>
          <a:p>
            <a:pPr eaLnBrk="1" hangingPunct="1"/>
            <a:r>
              <a:rPr lang="en-US" dirty="0"/>
              <a:t>Industry and entertainment</a:t>
            </a:r>
          </a:p>
          <a:p>
            <a:pPr eaLnBrk="1" hangingPunct="1"/>
            <a:r>
              <a:rPr lang="en-US" dirty="0"/>
              <a:t>Economic significance</a:t>
            </a:r>
          </a:p>
        </p:txBody>
      </p:sp>
      <p:sp>
        <p:nvSpPr>
          <p:cNvPr id="5122"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1E1518-62F9-4F19-834B-5F0BE2BB5915}" type="slidenum">
              <a:rPr lang="en-US"/>
              <a:pPr eaLnBrk="1" hangingPunct="1"/>
              <a:t>4</a:t>
            </a:fld>
            <a:endParaRPr lang="en-US"/>
          </a:p>
        </p:txBody>
      </p:sp>
    </p:spTree>
    <p:extLst>
      <p:ext uri="{BB962C8B-B14F-4D97-AF65-F5344CB8AC3E}">
        <p14:creationId xmlns:p14="http://schemas.microsoft.com/office/powerpoint/2010/main" val="123292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solidFill>
            <a:srgbClr val="2A274B"/>
          </a:solidFill>
        </p:spPr>
        <p:txBody>
          <a:bodyPr/>
          <a:lstStyle/>
          <a:p>
            <a:pPr eaLnBrk="1" hangingPunct="1"/>
            <a:r>
              <a:rPr lang="en-US">
                <a:solidFill>
                  <a:schemeClr val="bg1"/>
                </a:solidFill>
              </a:rPr>
              <a:t>Importance of Software …</a:t>
            </a:r>
          </a:p>
        </p:txBody>
      </p:sp>
      <p:sp>
        <p:nvSpPr>
          <p:cNvPr id="6148" name="Rectangle 3"/>
          <p:cNvSpPr>
            <a:spLocks noGrp="1" noChangeArrowheads="1"/>
          </p:cNvSpPr>
          <p:nvPr>
            <p:ph idx="1"/>
          </p:nvPr>
        </p:nvSpPr>
        <p:spPr/>
        <p:txBody>
          <a:bodyPr/>
          <a:lstStyle/>
          <a:p>
            <a:pPr eaLnBrk="1" hangingPunct="1"/>
            <a:r>
              <a:rPr lang="en-US" sz="4000" dirty="0"/>
              <a:t>Software acts as basis for:</a:t>
            </a:r>
          </a:p>
          <a:p>
            <a:pPr eaLnBrk="1" hangingPunct="1"/>
            <a:endParaRPr lang="en-US" sz="1400" dirty="0"/>
          </a:p>
          <a:p>
            <a:pPr lvl="2" eaLnBrk="1" hangingPunct="1"/>
            <a:r>
              <a:rPr lang="en-US" sz="3200" dirty="0"/>
              <a:t>Control of computer – </a:t>
            </a:r>
            <a:r>
              <a:rPr lang="en-US" dirty="0"/>
              <a:t>operating systems</a:t>
            </a:r>
          </a:p>
          <a:p>
            <a:pPr lvl="2" eaLnBrk="1" hangingPunct="1"/>
            <a:r>
              <a:rPr lang="en-US" sz="3200" dirty="0"/>
              <a:t>Communication of information – </a:t>
            </a:r>
            <a:r>
              <a:rPr lang="en-US" dirty="0"/>
              <a:t>internet </a:t>
            </a:r>
          </a:p>
          <a:p>
            <a:pPr lvl="2" eaLnBrk="1" hangingPunct="1"/>
            <a:r>
              <a:rPr lang="en-US" sz="3200" dirty="0"/>
              <a:t>Creation and control of other programs – </a:t>
            </a:r>
            <a:r>
              <a:rPr lang="en-US" dirty="0">
                <a:solidFill>
                  <a:schemeClr val="bg1"/>
                </a:solidFill>
              </a:rPr>
              <a:t>software tools and environments</a:t>
            </a:r>
          </a:p>
        </p:txBody>
      </p:sp>
      <p:sp>
        <p:nvSpPr>
          <p:cNvPr id="614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6DEFF12-1D5B-4601-B862-18851F9503C4}" type="slidenum">
              <a:rPr lang="en-US"/>
              <a:pPr eaLnBrk="1" hangingPunct="1"/>
              <a:t>5</a:t>
            </a:fld>
            <a:endParaRPr lang="en-US"/>
          </a:p>
        </p:txBody>
      </p:sp>
    </p:spTree>
    <p:extLst>
      <p:ext uri="{BB962C8B-B14F-4D97-AF65-F5344CB8AC3E}">
        <p14:creationId xmlns:p14="http://schemas.microsoft.com/office/powerpoint/2010/main" val="153255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solidFill>
            <a:srgbClr val="2A274B"/>
          </a:solidFill>
        </p:spPr>
        <p:txBody>
          <a:bodyPr/>
          <a:lstStyle/>
          <a:p>
            <a:pPr eaLnBrk="1" hangingPunct="1"/>
            <a:r>
              <a:rPr lang="en-US">
                <a:solidFill>
                  <a:schemeClr val="bg1"/>
                </a:solidFill>
              </a:rPr>
              <a:t>Hardware Vs. Software</a:t>
            </a:r>
          </a:p>
        </p:txBody>
      </p:sp>
      <p:sp>
        <p:nvSpPr>
          <p:cNvPr id="7172" name="Rectangle 4"/>
          <p:cNvSpPr>
            <a:spLocks noGrp="1" noChangeArrowheads="1"/>
          </p:cNvSpPr>
          <p:nvPr>
            <p:ph sz="half" idx="1"/>
          </p:nvPr>
        </p:nvSpPr>
        <p:spPr>
          <a:xfrm>
            <a:off x="457200" y="1600200"/>
            <a:ext cx="4038600" cy="2133600"/>
          </a:xfrm>
        </p:spPr>
        <p:txBody>
          <a:bodyPr/>
          <a:lstStyle/>
          <a:p>
            <a:pPr algn="ctr" eaLnBrk="1" hangingPunct="1">
              <a:lnSpc>
                <a:spcPct val="90000"/>
              </a:lnSpc>
              <a:buFontTx/>
              <a:buNone/>
            </a:pPr>
            <a:r>
              <a:rPr lang="en-US" b="1" u="sng">
                <a:solidFill>
                  <a:schemeClr val="bg1"/>
                </a:solidFill>
              </a:rPr>
              <a:t>Hardware</a:t>
            </a:r>
            <a:r>
              <a:rPr lang="en-US" sz="2400">
                <a:solidFill>
                  <a:srgbClr val="4BED6E"/>
                </a:solidFill>
              </a:rPr>
              <a:t>	</a:t>
            </a:r>
          </a:p>
          <a:p>
            <a:pPr eaLnBrk="1" hangingPunct="1">
              <a:lnSpc>
                <a:spcPct val="90000"/>
              </a:lnSpc>
            </a:pPr>
            <a:r>
              <a:rPr lang="en-US">
                <a:solidFill>
                  <a:srgbClr val="4BED6E"/>
                </a:solidFill>
              </a:rPr>
              <a:t>Wears out</a:t>
            </a:r>
          </a:p>
          <a:p>
            <a:pPr eaLnBrk="1" hangingPunct="1">
              <a:lnSpc>
                <a:spcPct val="90000"/>
              </a:lnSpc>
            </a:pPr>
            <a:r>
              <a:rPr lang="en-US">
                <a:solidFill>
                  <a:srgbClr val="4BED6E"/>
                </a:solidFill>
              </a:rPr>
              <a:t>Replaceable spare parts</a:t>
            </a:r>
            <a:r>
              <a:rPr lang="en-US" sz="2400">
                <a:solidFill>
                  <a:srgbClr val="4BED6E"/>
                </a:solidFill>
              </a:rPr>
              <a:t>	</a:t>
            </a:r>
          </a:p>
        </p:txBody>
      </p:sp>
      <p:sp>
        <p:nvSpPr>
          <p:cNvPr id="7173" name="Rectangle 5"/>
          <p:cNvSpPr>
            <a:spLocks noGrp="1" noChangeArrowheads="1"/>
          </p:cNvSpPr>
          <p:nvPr>
            <p:ph sz="half" idx="2"/>
          </p:nvPr>
        </p:nvSpPr>
        <p:spPr>
          <a:xfrm>
            <a:off x="4648200" y="1600200"/>
            <a:ext cx="4038600" cy="2133600"/>
          </a:xfrm>
        </p:spPr>
        <p:txBody>
          <a:bodyPr/>
          <a:lstStyle/>
          <a:p>
            <a:pPr algn="ctr" eaLnBrk="1" hangingPunct="1">
              <a:buFontTx/>
              <a:buNone/>
            </a:pPr>
            <a:r>
              <a:rPr lang="en-US" b="1" u="sng">
                <a:solidFill>
                  <a:schemeClr val="bg1"/>
                </a:solidFill>
              </a:rPr>
              <a:t>Software</a:t>
            </a:r>
          </a:p>
          <a:p>
            <a:pPr eaLnBrk="1" hangingPunct="1"/>
            <a:r>
              <a:rPr lang="en-US">
                <a:solidFill>
                  <a:srgbClr val="4BED6E"/>
                </a:solidFill>
              </a:rPr>
              <a:t>Does not wear out</a:t>
            </a:r>
          </a:p>
          <a:p>
            <a:pPr eaLnBrk="1" hangingPunct="1"/>
            <a:r>
              <a:rPr lang="en-US">
                <a:solidFill>
                  <a:srgbClr val="4BED6E"/>
                </a:solidFill>
              </a:rPr>
              <a:t>No spare parts</a:t>
            </a:r>
          </a:p>
        </p:txBody>
      </p:sp>
      <p:sp>
        <p:nvSpPr>
          <p:cNvPr id="717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0F8215-D101-4248-B276-13239E075D75}" type="slidenum">
              <a:rPr lang="en-US"/>
              <a:pPr eaLnBrk="1" hangingPunct="1"/>
              <a:t>6</a:t>
            </a:fld>
            <a:endParaRPr lang="en-US"/>
          </a:p>
        </p:txBody>
      </p:sp>
      <p:sp>
        <p:nvSpPr>
          <p:cNvPr id="64518" name="Text Box 6"/>
          <p:cNvSpPr txBox="1">
            <a:spLocks noChangeArrowheads="1"/>
          </p:cNvSpPr>
          <p:nvPr/>
        </p:nvSpPr>
        <p:spPr bwMode="auto">
          <a:xfrm>
            <a:off x="1905000" y="3200400"/>
            <a:ext cx="5562600" cy="3195637"/>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257300" indent="-3429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Font typeface="Wingdings" pitchFamily="2" charset="2"/>
              <a:buNone/>
            </a:pPr>
            <a:r>
              <a:rPr lang="en-US" sz="2400" b="1" dirty="0">
                <a:solidFill>
                  <a:schemeClr val="bg1"/>
                </a:solidFill>
              </a:rPr>
              <a:t>Software characteristics:</a:t>
            </a:r>
          </a:p>
          <a:p>
            <a:pPr lvl="2" eaLnBrk="1" hangingPunct="1">
              <a:spcBef>
                <a:spcPct val="50000"/>
              </a:spcBef>
              <a:buFontTx/>
              <a:buChar char="•"/>
            </a:pPr>
            <a:r>
              <a:rPr lang="en-US" sz="2400" dirty="0">
                <a:solidFill>
                  <a:schemeClr val="bg1"/>
                </a:solidFill>
              </a:rPr>
              <a:t>Intangible</a:t>
            </a:r>
          </a:p>
          <a:p>
            <a:pPr lvl="2" eaLnBrk="1" hangingPunct="1">
              <a:spcBef>
                <a:spcPct val="50000"/>
              </a:spcBef>
              <a:buFontTx/>
              <a:buChar char="•"/>
            </a:pPr>
            <a:r>
              <a:rPr lang="en-US" sz="2400" dirty="0">
                <a:solidFill>
                  <a:schemeClr val="bg1"/>
                </a:solidFill>
              </a:rPr>
              <a:t>Exhibits aging</a:t>
            </a:r>
          </a:p>
          <a:p>
            <a:pPr lvl="2" eaLnBrk="1" hangingPunct="1">
              <a:spcBef>
                <a:spcPct val="50000"/>
              </a:spcBef>
              <a:buFontTx/>
              <a:buChar char="•"/>
            </a:pPr>
            <a:r>
              <a:rPr lang="en-US" sz="2400" dirty="0">
                <a:solidFill>
                  <a:schemeClr val="bg1"/>
                </a:solidFill>
              </a:rPr>
              <a:t>Complex</a:t>
            </a:r>
          </a:p>
          <a:p>
            <a:pPr lvl="2" eaLnBrk="1" hangingPunct="1">
              <a:spcBef>
                <a:spcPct val="50000"/>
              </a:spcBef>
              <a:buFontTx/>
              <a:buChar char="•"/>
            </a:pPr>
            <a:r>
              <a:rPr lang="en-US" sz="2400" dirty="0">
                <a:solidFill>
                  <a:schemeClr val="bg1"/>
                </a:solidFill>
              </a:rPr>
              <a:t>Deteriorates (</a:t>
            </a:r>
            <a:r>
              <a:rPr lang="en-US" dirty="0"/>
              <a:t>Decline, Depreciate</a:t>
            </a:r>
            <a:r>
              <a:rPr lang="en-US" sz="2400" dirty="0">
                <a:solidFill>
                  <a:schemeClr val="bg1"/>
                </a:solidFill>
              </a:rPr>
              <a:t>)</a:t>
            </a:r>
          </a:p>
          <a:p>
            <a:pPr lvl="2" eaLnBrk="1" hangingPunct="1">
              <a:spcBef>
                <a:spcPct val="50000"/>
              </a:spcBef>
              <a:buFontTx/>
              <a:buChar char="•"/>
            </a:pPr>
            <a:r>
              <a:rPr lang="en-US" sz="2400" dirty="0">
                <a:solidFill>
                  <a:schemeClr val="bg1"/>
                </a:solidFill>
              </a:rPr>
              <a:t>Defect prone</a:t>
            </a:r>
          </a:p>
        </p:txBody>
      </p:sp>
    </p:spTree>
    <p:extLst>
      <p:ext uri="{BB962C8B-B14F-4D97-AF65-F5344CB8AC3E}">
        <p14:creationId xmlns:p14="http://schemas.microsoft.com/office/powerpoint/2010/main" val="16272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8"/>
                                        </p:tgtEl>
                                        <p:attrNameLst>
                                          <p:attrName>style.visibility</p:attrName>
                                        </p:attrNameLst>
                                      </p:cBhvr>
                                      <p:to>
                                        <p:strVal val="visible"/>
                                      </p:to>
                                    </p:set>
                                    <p:animEffect transition="in" filter="checkerboard(across)">
                                      <p:cBhvr>
                                        <p:cTn id="7" dur="500"/>
                                        <p:tgtEl>
                                          <p:spTgt spid="64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solidFill>
            <a:srgbClr val="2A274B"/>
          </a:solidFill>
        </p:spPr>
        <p:txBody>
          <a:bodyPr/>
          <a:lstStyle/>
          <a:p>
            <a:pPr eaLnBrk="1" hangingPunct="1"/>
            <a:r>
              <a:rPr lang="en-US">
                <a:solidFill>
                  <a:schemeClr val="bg1"/>
                </a:solidFill>
              </a:rPr>
              <a:t>Hardware Vs. Software …</a:t>
            </a:r>
          </a:p>
        </p:txBody>
      </p:sp>
      <p:sp>
        <p:nvSpPr>
          <p:cNvPr id="819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306C2F-276B-45CC-8FF1-824A129B5505}" type="slidenum">
              <a:rPr lang="en-US"/>
              <a:pPr eaLnBrk="1" hangingPunct="1"/>
              <a:t>7</a:t>
            </a:fld>
            <a:endParaRPr lang="en-US"/>
          </a:p>
        </p:txBody>
      </p:sp>
      <p:sp>
        <p:nvSpPr>
          <p:cNvPr id="8196" name="Text Box 9"/>
          <p:cNvSpPr txBox="1">
            <a:spLocks noChangeArrowheads="1"/>
          </p:cNvSpPr>
          <p:nvPr/>
        </p:nvSpPr>
        <p:spPr bwMode="auto">
          <a:xfrm rot="10800000">
            <a:off x="912813" y="2908300"/>
            <a:ext cx="458787"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solidFill>
                  <a:srgbClr val="4BED6E"/>
                </a:solidFill>
              </a:rPr>
              <a:t>Failure Rate</a:t>
            </a:r>
          </a:p>
        </p:txBody>
      </p:sp>
      <p:sp>
        <p:nvSpPr>
          <p:cNvPr id="8197" name="Line 6"/>
          <p:cNvSpPr>
            <a:spLocks noChangeShapeType="1"/>
          </p:cNvSpPr>
          <p:nvPr/>
        </p:nvSpPr>
        <p:spPr bwMode="auto">
          <a:xfrm>
            <a:off x="1447800" y="1600200"/>
            <a:ext cx="0" cy="3505200"/>
          </a:xfrm>
          <a:prstGeom prst="line">
            <a:avLst/>
          </a:prstGeom>
          <a:noFill/>
          <a:ln w="28575">
            <a:solidFill>
              <a:srgbClr val="C0C0C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8" name="Line 7"/>
          <p:cNvSpPr>
            <a:spLocks noChangeShapeType="1"/>
          </p:cNvSpPr>
          <p:nvPr/>
        </p:nvSpPr>
        <p:spPr bwMode="auto">
          <a:xfrm>
            <a:off x="1447800" y="5105400"/>
            <a:ext cx="6477000" cy="0"/>
          </a:xfrm>
          <a:prstGeom prst="line">
            <a:avLst/>
          </a:prstGeom>
          <a:noFill/>
          <a:ln w="28575">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9" name="Text Box 8"/>
          <p:cNvSpPr txBox="1">
            <a:spLocks noChangeArrowheads="1"/>
          </p:cNvSpPr>
          <p:nvPr/>
        </p:nvSpPr>
        <p:spPr bwMode="auto">
          <a:xfrm>
            <a:off x="4038600" y="51816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solidFill>
                  <a:srgbClr val="4BED6E"/>
                </a:solidFill>
              </a:rPr>
              <a:t>Time</a:t>
            </a:r>
          </a:p>
        </p:txBody>
      </p:sp>
      <p:sp>
        <p:nvSpPr>
          <p:cNvPr id="8200" name="Freeform 20"/>
          <p:cNvSpPr>
            <a:spLocks/>
          </p:cNvSpPr>
          <p:nvPr/>
        </p:nvSpPr>
        <p:spPr bwMode="auto">
          <a:xfrm>
            <a:off x="1752600" y="2133600"/>
            <a:ext cx="5283200" cy="2589213"/>
          </a:xfrm>
          <a:custGeom>
            <a:avLst/>
            <a:gdLst>
              <a:gd name="T0" fmla="*/ 0 w 3328"/>
              <a:gd name="T1" fmla="*/ 87313 h 1631"/>
              <a:gd name="T2" fmla="*/ 146050 w 3328"/>
              <a:gd name="T3" fmla="*/ 536575 h 1631"/>
              <a:gd name="T4" fmla="*/ 233363 w 3328"/>
              <a:gd name="T5" fmla="*/ 855663 h 1631"/>
              <a:gd name="T6" fmla="*/ 392113 w 3328"/>
              <a:gd name="T7" fmla="*/ 1436688 h 1631"/>
              <a:gd name="T8" fmla="*/ 465138 w 3328"/>
              <a:gd name="T9" fmla="*/ 1785938 h 1631"/>
              <a:gd name="T10" fmla="*/ 538163 w 3328"/>
              <a:gd name="T11" fmla="*/ 1958975 h 1631"/>
              <a:gd name="T12" fmla="*/ 566738 w 3328"/>
              <a:gd name="T13" fmla="*/ 2046288 h 1631"/>
              <a:gd name="T14" fmla="*/ 595313 w 3328"/>
              <a:gd name="T15" fmla="*/ 2090738 h 1631"/>
              <a:gd name="T16" fmla="*/ 654050 w 3328"/>
              <a:gd name="T17" fmla="*/ 2206625 h 1631"/>
              <a:gd name="T18" fmla="*/ 668338 w 3328"/>
              <a:gd name="T19" fmla="*/ 2249488 h 1631"/>
              <a:gd name="T20" fmla="*/ 755650 w 3328"/>
              <a:gd name="T21" fmla="*/ 2278063 h 1631"/>
              <a:gd name="T22" fmla="*/ 1320800 w 3328"/>
              <a:gd name="T23" fmla="*/ 2452688 h 1631"/>
              <a:gd name="T24" fmla="*/ 1509713 w 3328"/>
              <a:gd name="T25" fmla="*/ 2466975 h 1631"/>
              <a:gd name="T26" fmla="*/ 1916113 w 3328"/>
              <a:gd name="T27" fmla="*/ 2481263 h 1631"/>
              <a:gd name="T28" fmla="*/ 2932113 w 3328"/>
              <a:gd name="T29" fmla="*/ 2525713 h 1631"/>
              <a:gd name="T30" fmla="*/ 4122738 w 3328"/>
              <a:gd name="T31" fmla="*/ 2511425 h 1631"/>
              <a:gd name="T32" fmla="*/ 4252913 w 3328"/>
              <a:gd name="T33" fmla="*/ 2466975 h 1631"/>
              <a:gd name="T34" fmla="*/ 4297363 w 3328"/>
              <a:gd name="T35" fmla="*/ 2452688 h 1631"/>
              <a:gd name="T36" fmla="*/ 4529138 w 3328"/>
              <a:gd name="T37" fmla="*/ 2278063 h 1631"/>
              <a:gd name="T38" fmla="*/ 4659313 w 3328"/>
              <a:gd name="T39" fmla="*/ 2105025 h 1631"/>
              <a:gd name="T40" fmla="*/ 4703763 w 3328"/>
              <a:gd name="T41" fmla="*/ 2017713 h 1631"/>
              <a:gd name="T42" fmla="*/ 4775200 w 3328"/>
              <a:gd name="T43" fmla="*/ 1930400 h 1631"/>
              <a:gd name="T44" fmla="*/ 4833938 w 3328"/>
              <a:gd name="T45" fmla="*/ 1785938 h 1631"/>
              <a:gd name="T46" fmla="*/ 4964113 w 3328"/>
              <a:gd name="T47" fmla="*/ 1349375 h 1631"/>
              <a:gd name="T48" fmla="*/ 5037138 w 3328"/>
              <a:gd name="T49" fmla="*/ 841375 h 1631"/>
              <a:gd name="T50" fmla="*/ 5051425 w 3328"/>
              <a:gd name="T51" fmla="*/ 595313 h 1631"/>
              <a:gd name="T52" fmla="*/ 5124450 w 3328"/>
              <a:gd name="T53" fmla="*/ 347663 h 1631"/>
              <a:gd name="T54" fmla="*/ 5211763 w 3328"/>
              <a:gd name="T55" fmla="*/ 144463 h 1631"/>
              <a:gd name="T56" fmla="*/ 5283200 w 3328"/>
              <a:gd name="T57" fmla="*/ 0 h 16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28" h="1631">
                <a:moveTo>
                  <a:pt x="0" y="55"/>
                </a:moveTo>
                <a:cubicBezTo>
                  <a:pt x="32" y="149"/>
                  <a:pt x="61" y="244"/>
                  <a:pt x="92" y="338"/>
                </a:cubicBezTo>
                <a:cubicBezTo>
                  <a:pt x="114" y="404"/>
                  <a:pt x="123" y="474"/>
                  <a:pt x="147" y="539"/>
                </a:cubicBezTo>
                <a:cubicBezTo>
                  <a:pt x="163" y="656"/>
                  <a:pt x="209" y="792"/>
                  <a:pt x="247" y="905"/>
                </a:cubicBezTo>
                <a:cubicBezTo>
                  <a:pt x="254" y="979"/>
                  <a:pt x="269" y="1054"/>
                  <a:pt x="293" y="1125"/>
                </a:cubicBezTo>
                <a:cubicBezTo>
                  <a:pt x="305" y="1161"/>
                  <a:pt x="311" y="1208"/>
                  <a:pt x="339" y="1234"/>
                </a:cubicBezTo>
                <a:cubicBezTo>
                  <a:pt x="345" y="1252"/>
                  <a:pt x="347" y="1273"/>
                  <a:pt x="357" y="1289"/>
                </a:cubicBezTo>
                <a:cubicBezTo>
                  <a:pt x="363" y="1298"/>
                  <a:pt x="371" y="1307"/>
                  <a:pt x="375" y="1317"/>
                </a:cubicBezTo>
                <a:cubicBezTo>
                  <a:pt x="408" y="1391"/>
                  <a:pt x="374" y="1352"/>
                  <a:pt x="412" y="1390"/>
                </a:cubicBezTo>
                <a:cubicBezTo>
                  <a:pt x="415" y="1399"/>
                  <a:pt x="413" y="1412"/>
                  <a:pt x="421" y="1417"/>
                </a:cubicBezTo>
                <a:cubicBezTo>
                  <a:pt x="437" y="1428"/>
                  <a:pt x="476" y="1435"/>
                  <a:pt x="476" y="1435"/>
                </a:cubicBezTo>
                <a:cubicBezTo>
                  <a:pt x="551" y="1514"/>
                  <a:pt x="730" y="1534"/>
                  <a:pt x="832" y="1545"/>
                </a:cubicBezTo>
                <a:cubicBezTo>
                  <a:pt x="872" y="1549"/>
                  <a:pt x="911" y="1552"/>
                  <a:pt x="951" y="1554"/>
                </a:cubicBezTo>
                <a:cubicBezTo>
                  <a:pt x="1036" y="1558"/>
                  <a:pt x="1122" y="1560"/>
                  <a:pt x="1207" y="1563"/>
                </a:cubicBezTo>
                <a:cubicBezTo>
                  <a:pt x="1418" y="1596"/>
                  <a:pt x="1634" y="1577"/>
                  <a:pt x="1847" y="1591"/>
                </a:cubicBezTo>
                <a:cubicBezTo>
                  <a:pt x="2094" y="1631"/>
                  <a:pt x="2348" y="1600"/>
                  <a:pt x="2597" y="1582"/>
                </a:cubicBezTo>
                <a:cubicBezTo>
                  <a:pt x="2630" y="1571"/>
                  <a:pt x="2649" y="1564"/>
                  <a:pt x="2679" y="1554"/>
                </a:cubicBezTo>
                <a:cubicBezTo>
                  <a:pt x="2688" y="1551"/>
                  <a:pt x="2707" y="1545"/>
                  <a:pt x="2707" y="1545"/>
                </a:cubicBezTo>
                <a:cubicBezTo>
                  <a:pt x="2749" y="1503"/>
                  <a:pt x="2816" y="1485"/>
                  <a:pt x="2853" y="1435"/>
                </a:cubicBezTo>
                <a:cubicBezTo>
                  <a:pt x="2882" y="1396"/>
                  <a:pt x="2905" y="1362"/>
                  <a:pt x="2935" y="1326"/>
                </a:cubicBezTo>
                <a:cubicBezTo>
                  <a:pt x="3002" y="1244"/>
                  <a:pt x="2911" y="1349"/>
                  <a:pt x="2963" y="1271"/>
                </a:cubicBezTo>
                <a:cubicBezTo>
                  <a:pt x="2998" y="1219"/>
                  <a:pt x="2982" y="1268"/>
                  <a:pt x="3008" y="1216"/>
                </a:cubicBezTo>
                <a:cubicBezTo>
                  <a:pt x="3024" y="1185"/>
                  <a:pt x="3025" y="1155"/>
                  <a:pt x="3045" y="1125"/>
                </a:cubicBezTo>
                <a:cubicBezTo>
                  <a:pt x="3068" y="1032"/>
                  <a:pt x="3098" y="941"/>
                  <a:pt x="3127" y="850"/>
                </a:cubicBezTo>
                <a:cubicBezTo>
                  <a:pt x="3138" y="745"/>
                  <a:pt x="3141" y="631"/>
                  <a:pt x="3173" y="530"/>
                </a:cubicBezTo>
                <a:cubicBezTo>
                  <a:pt x="3176" y="478"/>
                  <a:pt x="3177" y="427"/>
                  <a:pt x="3182" y="375"/>
                </a:cubicBezTo>
                <a:cubicBezTo>
                  <a:pt x="3187" y="325"/>
                  <a:pt x="3213" y="268"/>
                  <a:pt x="3228" y="219"/>
                </a:cubicBezTo>
                <a:cubicBezTo>
                  <a:pt x="3241" y="175"/>
                  <a:pt x="3250" y="124"/>
                  <a:pt x="3283" y="91"/>
                </a:cubicBezTo>
                <a:cubicBezTo>
                  <a:pt x="3291" y="57"/>
                  <a:pt x="3285" y="0"/>
                  <a:pt x="3328" y="0"/>
                </a:cubicBezTo>
              </a:path>
            </a:pathLst>
          </a:custGeom>
          <a:noFill/>
          <a:ln w="28575">
            <a:solidFill>
              <a:srgbClr val="CC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1" name="Line 21"/>
          <p:cNvSpPr>
            <a:spLocks noChangeShapeType="1"/>
          </p:cNvSpPr>
          <p:nvPr/>
        </p:nvSpPr>
        <p:spPr bwMode="auto">
          <a:xfrm flipH="1">
            <a:off x="2057400" y="2590800"/>
            <a:ext cx="381000" cy="228600"/>
          </a:xfrm>
          <a:prstGeom prst="line">
            <a:avLst/>
          </a:prstGeom>
          <a:noFill/>
          <a:ln w="9525">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2" name="Text Box 22"/>
          <p:cNvSpPr txBox="1">
            <a:spLocks noChangeArrowheads="1"/>
          </p:cNvSpPr>
          <p:nvPr/>
        </p:nvSpPr>
        <p:spPr bwMode="auto">
          <a:xfrm>
            <a:off x="2514600" y="23622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4BED6E"/>
                </a:solidFill>
              </a:rPr>
              <a:t>Infant Mortality</a:t>
            </a:r>
          </a:p>
        </p:txBody>
      </p:sp>
      <p:sp>
        <p:nvSpPr>
          <p:cNvPr id="8203" name="Line 23"/>
          <p:cNvSpPr>
            <a:spLocks noChangeShapeType="1"/>
          </p:cNvSpPr>
          <p:nvPr/>
        </p:nvSpPr>
        <p:spPr bwMode="auto">
          <a:xfrm>
            <a:off x="6248400" y="2286000"/>
            <a:ext cx="533400" cy="304800"/>
          </a:xfrm>
          <a:prstGeom prst="line">
            <a:avLst/>
          </a:prstGeom>
          <a:noFill/>
          <a:ln w="9525">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4" name="Text Box 24"/>
          <p:cNvSpPr txBox="1">
            <a:spLocks noChangeArrowheads="1"/>
          </p:cNvSpPr>
          <p:nvPr/>
        </p:nvSpPr>
        <p:spPr bwMode="auto">
          <a:xfrm>
            <a:off x="5105400" y="20574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4BED6E"/>
                </a:solidFill>
              </a:rPr>
              <a:t>Wear</a:t>
            </a:r>
            <a:r>
              <a:rPr lang="en-US">
                <a:solidFill>
                  <a:srgbClr val="4BED6E"/>
                </a:solidFill>
              </a:rPr>
              <a:t> </a:t>
            </a:r>
            <a:r>
              <a:rPr lang="en-US" b="1">
                <a:solidFill>
                  <a:srgbClr val="4BED6E"/>
                </a:solidFill>
              </a:rPr>
              <a:t>out</a:t>
            </a:r>
          </a:p>
        </p:txBody>
      </p:sp>
      <p:sp>
        <p:nvSpPr>
          <p:cNvPr id="8205" name="Text Box 28"/>
          <p:cNvSpPr txBox="1">
            <a:spLocks noChangeArrowheads="1"/>
          </p:cNvSpPr>
          <p:nvPr/>
        </p:nvSpPr>
        <p:spPr bwMode="auto">
          <a:xfrm>
            <a:off x="2209800" y="5715000"/>
            <a:ext cx="4648200" cy="396875"/>
          </a:xfrm>
          <a:prstGeom prst="rect">
            <a:avLst/>
          </a:prstGeom>
          <a:solidFill>
            <a:srgbClr val="8693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buFont typeface="Wingdings" pitchFamily="2" charset="2"/>
              <a:buNone/>
            </a:pPr>
            <a:r>
              <a:rPr lang="en-US" sz="2000" b="1">
                <a:solidFill>
                  <a:schemeClr val="bg1"/>
                </a:solidFill>
              </a:rPr>
              <a:t>Hardware Failure Curve</a:t>
            </a:r>
            <a:endParaRPr lang="en-US" sz="500">
              <a:solidFill>
                <a:schemeClr val="bg1"/>
              </a:solidFill>
            </a:endParaRPr>
          </a:p>
        </p:txBody>
      </p:sp>
    </p:spTree>
    <p:extLst>
      <p:ext uri="{BB962C8B-B14F-4D97-AF65-F5344CB8AC3E}">
        <p14:creationId xmlns:p14="http://schemas.microsoft.com/office/powerpoint/2010/main" val="274226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solidFill>
            <a:srgbClr val="2A274B"/>
          </a:solidFill>
        </p:spPr>
        <p:txBody>
          <a:bodyPr/>
          <a:lstStyle/>
          <a:p>
            <a:pPr eaLnBrk="1" hangingPunct="1"/>
            <a:r>
              <a:rPr lang="en-US">
                <a:solidFill>
                  <a:schemeClr val="bg1"/>
                </a:solidFill>
              </a:rPr>
              <a:t>Wear Vs. Deterioration</a:t>
            </a:r>
          </a:p>
        </p:txBody>
      </p:sp>
      <p:sp>
        <p:nvSpPr>
          <p:cNvPr id="9218"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74577F0-FFB4-4833-B5D2-BD7E1AB2CEF0}" type="slidenum">
              <a:rPr lang="en-US"/>
              <a:pPr eaLnBrk="1" hangingPunct="1"/>
              <a:t>8</a:t>
            </a:fld>
            <a:endParaRPr lang="en-US"/>
          </a:p>
        </p:txBody>
      </p:sp>
      <p:sp>
        <p:nvSpPr>
          <p:cNvPr id="66567" name="AutoShape 7"/>
          <p:cNvSpPr>
            <a:spLocks noChangeAspect="1" noChangeArrowheads="1" noTextEdit="1"/>
          </p:cNvSpPr>
          <p:nvPr/>
        </p:nvSpPr>
        <p:spPr bwMode="auto">
          <a:xfrm>
            <a:off x="762000" y="1981200"/>
            <a:ext cx="6988175" cy="421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21" name="Freeform 9"/>
          <p:cNvSpPr>
            <a:spLocks/>
          </p:cNvSpPr>
          <p:nvPr/>
        </p:nvSpPr>
        <p:spPr bwMode="auto">
          <a:xfrm>
            <a:off x="1724025" y="2082800"/>
            <a:ext cx="155575" cy="254000"/>
          </a:xfrm>
          <a:custGeom>
            <a:avLst/>
            <a:gdLst>
              <a:gd name="T0" fmla="*/ 79375 w 98"/>
              <a:gd name="T1" fmla="*/ 0 h 160"/>
              <a:gd name="T2" fmla="*/ 155575 w 98"/>
              <a:gd name="T3" fmla="*/ 254000 h 160"/>
              <a:gd name="T4" fmla="*/ 0 w 98"/>
              <a:gd name="T5" fmla="*/ 254000 h 160"/>
              <a:gd name="T6" fmla="*/ 79375 w 98"/>
              <a:gd name="T7" fmla="*/ 0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160">
                <a:moveTo>
                  <a:pt x="50" y="0"/>
                </a:moveTo>
                <a:lnTo>
                  <a:pt x="98" y="160"/>
                </a:lnTo>
                <a:lnTo>
                  <a:pt x="0" y="160"/>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22" name="Line 10"/>
          <p:cNvSpPr>
            <a:spLocks noChangeShapeType="1"/>
          </p:cNvSpPr>
          <p:nvPr/>
        </p:nvSpPr>
        <p:spPr bwMode="auto">
          <a:xfrm flipH="1">
            <a:off x="1804988" y="1371600"/>
            <a:ext cx="23812" cy="4454525"/>
          </a:xfrm>
          <a:prstGeom prst="line">
            <a:avLst/>
          </a:prstGeom>
          <a:noFill/>
          <a:ln w="50800">
            <a:solidFill>
              <a:srgbClr val="C0C0C0"/>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9223" name="Freeform 11"/>
          <p:cNvSpPr>
            <a:spLocks/>
          </p:cNvSpPr>
          <p:nvPr/>
        </p:nvSpPr>
        <p:spPr bwMode="auto">
          <a:xfrm>
            <a:off x="7467600" y="5715000"/>
            <a:ext cx="254000" cy="155575"/>
          </a:xfrm>
          <a:custGeom>
            <a:avLst/>
            <a:gdLst>
              <a:gd name="T0" fmla="*/ 254000 w 160"/>
              <a:gd name="T1" fmla="*/ 79375 h 98"/>
              <a:gd name="T2" fmla="*/ 0 w 160"/>
              <a:gd name="T3" fmla="*/ 155575 h 98"/>
              <a:gd name="T4" fmla="*/ 0 w 160"/>
              <a:gd name="T5" fmla="*/ 0 h 98"/>
              <a:gd name="T6" fmla="*/ 254000 w 160"/>
              <a:gd name="T7" fmla="*/ 79375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0" h="98">
                <a:moveTo>
                  <a:pt x="160" y="50"/>
                </a:moveTo>
                <a:lnTo>
                  <a:pt x="0" y="98"/>
                </a:lnTo>
                <a:lnTo>
                  <a:pt x="0" y="0"/>
                </a:lnTo>
                <a:lnTo>
                  <a:pt x="160"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24" name="Line 12"/>
          <p:cNvSpPr>
            <a:spLocks noChangeShapeType="1"/>
          </p:cNvSpPr>
          <p:nvPr/>
        </p:nvSpPr>
        <p:spPr bwMode="auto">
          <a:xfrm flipV="1">
            <a:off x="1774825" y="5827712"/>
            <a:ext cx="6683375" cy="39688"/>
          </a:xfrm>
          <a:prstGeom prst="line">
            <a:avLst/>
          </a:prstGeom>
          <a:noFill/>
          <a:ln w="50800">
            <a:solidFill>
              <a:srgbClr val="C0C0C0"/>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9225" name="Arc 13"/>
          <p:cNvSpPr>
            <a:spLocks/>
          </p:cNvSpPr>
          <p:nvPr/>
        </p:nvSpPr>
        <p:spPr bwMode="auto">
          <a:xfrm>
            <a:off x="1946275" y="2054225"/>
            <a:ext cx="1800225" cy="3514725"/>
          </a:xfrm>
          <a:custGeom>
            <a:avLst/>
            <a:gdLst>
              <a:gd name="T0" fmla="*/ 1800225 w 21600"/>
              <a:gd name="T1" fmla="*/ 3514725 h 21600"/>
              <a:gd name="T2" fmla="*/ 0 w 21600"/>
              <a:gd name="T3" fmla="*/ 0 h 21600"/>
              <a:gd name="T4" fmla="*/ 1800225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26" name="Line 14"/>
          <p:cNvSpPr>
            <a:spLocks noChangeShapeType="1"/>
          </p:cNvSpPr>
          <p:nvPr/>
        </p:nvSpPr>
        <p:spPr bwMode="auto">
          <a:xfrm>
            <a:off x="3717925" y="5568950"/>
            <a:ext cx="2371725" cy="1588"/>
          </a:xfrm>
          <a:prstGeom prst="line">
            <a:avLst/>
          </a:prstGeom>
          <a:noFill/>
          <a:ln w="508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7" name="Rectangle 15"/>
          <p:cNvSpPr>
            <a:spLocks noChangeArrowheads="1"/>
          </p:cNvSpPr>
          <p:nvPr/>
        </p:nvSpPr>
        <p:spPr bwMode="auto">
          <a:xfrm>
            <a:off x="6172200" y="5105400"/>
            <a:ext cx="24574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chemeClr val="bg1"/>
                </a:solidFill>
              </a:rPr>
              <a:t>idealized</a:t>
            </a:r>
            <a:r>
              <a:rPr lang="en-US" sz="2400" b="1">
                <a:solidFill>
                  <a:schemeClr val="bg1"/>
                </a:solidFill>
              </a:rPr>
              <a:t> / </a:t>
            </a:r>
            <a:r>
              <a:rPr lang="en-US" b="1">
                <a:solidFill>
                  <a:schemeClr val="bg1"/>
                </a:solidFill>
              </a:rPr>
              <a:t>theoretical</a:t>
            </a:r>
            <a:r>
              <a:rPr lang="en-US" sz="2400" b="1">
                <a:solidFill>
                  <a:schemeClr val="bg1"/>
                </a:solidFill>
              </a:rPr>
              <a:t> </a:t>
            </a:r>
          </a:p>
          <a:p>
            <a:r>
              <a:rPr lang="en-US" b="1">
                <a:solidFill>
                  <a:schemeClr val="bg1"/>
                </a:solidFill>
              </a:rPr>
              <a:t>curve</a:t>
            </a:r>
          </a:p>
        </p:txBody>
      </p:sp>
      <p:sp>
        <p:nvSpPr>
          <p:cNvPr id="66576" name="Arc 16"/>
          <p:cNvSpPr>
            <a:spLocks/>
          </p:cNvSpPr>
          <p:nvPr/>
        </p:nvSpPr>
        <p:spPr bwMode="auto">
          <a:xfrm>
            <a:off x="2146300" y="2054225"/>
            <a:ext cx="1822450" cy="3057525"/>
          </a:xfrm>
          <a:custGeom>
            <a:avLst/>
            <a:gdLst>
              <a:gd name="T0" fmla="*/ 1822450 w 21600"/>
              <a:gd name="T1" fmla="*/ 3057525 h 21600"/>
              <a:gd name="T2" fmla="*/ 0 w 21600"/>
              <a:gd name="T3" fmla="*/ 0 h 21600"/>
              <a:gd name="T4" fmla="*/ 182245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a:solidFill>
              <a:srgbClr val="4BED6E"/>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577" name="Line 17"/>
          <p:cNvSpPr>
            <a:spLocks noChangeShapeType="1"/>
          </p:cNvSpPr>
          <p:nvPr/>
        </p:nvSpPr>
        <p:spPr bwMode="auto">
          <a:xfrm flipV="1">
            <a:off x="4032250" y="2654300"/>
            <a:ext cx="1588" cy="2428875"/>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8" name="Arc 18"/>
          <p:cNvSpPr>
            <a:spLocks/>
          </p:cNvSpPr>
          <p:nvPr/>
        </p:nvSpPr>
        <p:spPr bwMode="auto">
          <a:xfrm>
            <a:off x="4032250" y="2654300"/>
            <a:ext cx="987425" cy="2171700"/>
          </a:xfrm>
          <a:custGeom>
            <a:avLst/>
            <a:gdLst>
              <a:gd name="T0" fmla="*/ 987425 w 21600"/>
              <a:gd name="T1" fmla="*/ 2171700 h 21600"/>
              <a:gd name="T2" fmla="*/ 0 w 21600"/>
              <a:gd name="T3" fmla="*/ 0 h 21600"/>
              <a:gd name="T4" fmla="*/ 987425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579" name="Line 19"/>
          <p:cNvSpPr>
            <a:spLocks noChangeShapeType="1"/>
          </p:cNvSpPr>
          <p:nvPr/>
        </p:nvSpPr>
        <p:spPr bwMode="auto">
          <a:xfrm flipV="1">
            <a:off x="5032375" y="2540000"/>
            <a:ext cx="1588" cy="22860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0" name="Arc 20"/>
          <p:cNvSpPr>
            <a:spLocks/>
          </p:cNvSpPr>
          <p:nvPr/>
        </p:nvSpPr>
        <p:spPr bwMode="auto">
          <a:xfrm>
            <a:off x="5032375" y="2540000"/>
            <a:ext cx="996950" cy="1943100"/>
          </a:xfrm>
          <a:custGeom>
            <a:avLst/>
            <a:gdLst>
              <a:gd name="T0" fmla="*/ 996950 w 21600"/>
              <a:gd name="T1" fmla="*/ 1943100 h 21600"/>
              <a:gd name="T2" fmla="*/ 0 w 21600"/>
              <a:gd name="T3" fmla="*/ 0 h 21600"/>
              <a:gd name="T4" fmla="*/ 99695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581" name="Line 21"/>
          <p:cNvSpPr>
            <a:spLocks noChangeShapeType="1"/>
          </p:cNvSpPr>
          <p:nvPr/>
        </p:nvSpPr>
        <p:spPr bwMode="auto">
          <a:xfrm flipV="1">
            <a:off x="6032500" y="2425700"/>
            <a:ext cx="1588" cy="2057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2" name="Arc 22"/>
          <p:cNvSpPr>
            <a:spLocks/>
          </p:cNvSpPr>
          <p:nvPr/>
        </p:nvSpPr>
        <p:spPr bwMode="auto">
          <a:xfrm>
            <a:off x="6032500" y="2425700"/>
            <a:ext cx="942975" cy="1628775"/>
          </a:xfrm>
          <a:custGeom>
            <a:avLst/>
            <a:gdLst>
              <a:gd name="T0" fmla="*/ 942975 w 21600"/>
              <a:gd name="T1" fmla="*/ 1628775 h 21600"/>
              <a:gd name="T2" fmla="*/ 0 w 21600"/>
              <a:gd name="T3" fmla="*/ 0 h 21600"/>
              <a:gd name="T4" fmla="*/ 942975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583" name="Rectangle 23"/>
          <p:cNvSpPr>
            <a:spLocks noChangeArrowheads="1"/>
          </p:cNvSpPr>
          <p:nvPr/>
        </p:nvSpPr>
        <p:spPr bwMode="auto">
          <a:xfrm>
            <a:off x="3022600" y="4048125"/>
            <a:ext cx="800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chemeClr val="bg1"/>
                </a:solidFill>
              </a:rPr>
              <a:t>change</a:t>
            </a:r>
          </a:p>
        </p:txBody>
      </p:sp>
      <p:sp>
        <p:nvSpPr>
          <p:cNvPr id="66584" name="Line 24"/>
          <p:cNvSpPr>
            <a:spLocks noChangeShapeType="1"/>
          </p:cNvSpPr>
          <p:nvPr/>
        </p:nvSpPr>
        <p:spPr bwMode="auto">
          <a:xfrm>
            <a:off x="3546475" y="4368800"/>
            <a:ext cx="492125" cy="736600"/>
          </a:xfrm>
          <a:prstGeom prst="line">
            <a:avLst/>
          </a:prstGeom>
          <a:noFill/>
          <a:ln w="158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5" name="Rectangle 25"/>
          <p:cNvSpPr>
            <a:spLocks noChangeArrowheads="1"/>
          </p:cNvSpPr>
          <p:nvPr/>
        </p:nvSpPr>
        <p:spPr bwMode="auto">
          <a:xfrm>
            <a:off x="6292850" y="4467225"/>
            <a:ext cx="1333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chemeClr val="bg1"/>
                </a:solidFill>
              </a:rPr>
              <a:t>actual</a:t>
            </a:r>
            <a:r>
              <a:rPr lang="en-US">
                <a:solidFill>
                  <a:srgbClr val="000000"/>
                </a:solidFill>
              </a:rPr>
              <a:t> </a:t>
            </a:r>
            <a:r>
              <a:rPr lang="en-US" b="1">
                <a:solidFill>
                  <a:schemeClr val="bg1"/>
                </a:solidFill>
              </a:rPr>
              <a:t>curve</a:t>
            </a:r>
          </a:p>
        </p:txBody>
      </p:sp>
      <p:sp>
        <p:nvSpPr>
          <p:cNvPr id="66586" name="Freeform 26"/>
          <p:cNvSpPr>
            <a:spLocks/>
          </p:cNvSpPr>
          <p:nvPr/>
        </p:nvSpPr>
        <p:spPr bwMode="auto">
          <a:xfrm>
            <a:off x="3962400" y="3810000"/>
            <a:ext cx="3286125" cy="1314450"/>
          </a:xfrm>
          <a:custGeom>
            <a:avLst/>
            <a:gdLst>
              <a:gd name="T0" fmla="*/ 0 w 2070"/>
              <a:gd name="T1" fmla="*/ 1314450 h 828"/>
              <a:gd name="T2" fmla="*/ 69850 w 2070"/>
              <a:gd name="T3" fmla="*/ 1304925 h 828"/>
              <a:gd name="T4" fmla="*/ 136525 w 2070"/>
              <a:gd name="T5" fmla="*/ 1295400 h 828"/>
              <a:gd name="T6" fmla="*/ 196850 w 2070"/>
              <a:gd name="T7" fmla="*/ 1289050 h 828"/>
              <a:gd name="T8" fmla="*/ 254000 w 2070"/>
              <a:gd name="T9" fmla="*/ 1279525 h 828"/>
              <a:gd name="T10" fmla="*/ 307975 w 2070"/>
              <a:gd name="T11" fmla="*/ 1270000 h 828"/>
              <a:gd name="T12" fmla="*/ 358775 w 2070"/>
              <a:gd name="T13" fmla="*/ 1260475 h 828"/>
              <a:gd name="T14" fmla="*/ 403225 w 2070"/>
              <a:gd name="T15" fmla="*/ 1250950 h 828"/>
              <a:gd name="T16" fmla="*/ 447675 w 2070"/>
              <a:gd name="T17" fmla="*/ 1244600 h 828"/>
              <a:gd name="T18" fmla="*/ 488950 w 2070"/>
              <a:gd name="T19" fmla="*/ 1235075 h 828"/>
              <a:gd name="T20" fmla="*/ 533400 w 2070"/>
              <a:gd name="T21" fmla="*/ 1222375 h 828"/>
              <a:gd name="T22" fmla="*/ 581025 w 2070"/>
              <a:gd name="T23" fmla="*/ 1209675 h 828"/>
              <a:gd name="T24" fmla="*/ 635000 w 2070"/>
              <a:gd name="T25" fmla="*/ 1193800 h 828"/>
              <a:gd name="T26" fmla="*/ 688975 w 2070"/>
              <a:gd name="T27" fmla="*/ 1177925 h 828"/>
              <a:gd name="T28" fmla="*/ 749300 w 2070"/>
              <a:gd name="T29" fmla="*/ 1158875 h 828"/>
              <a:gd name="T30" fmla="*/ 812800 w 2070"/>
              <a:gd name="T31" fmla="*/ 1139825 h 828"/>
              <a:gd name="T32" fmla="*/ 876300 w 2070"/>
              <a:gd name="T33" fmla="*/ 1117600 h 828"/>
              <a:gd name="T34" fmla="*/ 1016000 w 2070"/>
              <a:gd name="T35" fmla="*/ 1073150 h 828"/>
              <a:gd name="T36" fmla="*/ 1155700 w 2070"/>
              <a:gd name="T37" fmla="*/ 1025525 h 828"/>
              <a:gd name="T38" fmla="*/ 1301750 w 2070"/>
              <a:gd name="T39" fmla="*/ 974725 h 828"/>
              <a:gd name="T40" fmla="*/ 1450975 w 2070"/>
              <a:gd name="T41" fmla="*/ 923925 h 828"/>
              <a:gd name="T42" fmla="*/ 1527175 w 2070"/>
              <a:gd name="T43" fmla="*/ 898525 h 828"/>
              <a:gd name="T44" fmla="*/ 1600200 w 2070"/>
              <a:gd name="T45" fmla="*/ 869950 h 828"/>
              <a:gd name="T46" fmla="*/ 1670050 w 2070"/>
              <a:gd name="T47" fmla="*/ 847725 h 828"/>
              <a:gd name="T48" fmla="*/ 1739900 w 2070"/>
              <a:gd name="T49" fmla="*/ 822325 h 828"/>
              <a:gd name="T50" fmla="*/ 1806575 w 2070"/>
              <a:gd name="T51" fmla="*/ 796925 h 828"/>
              <a:gd name="T52" fmla="*/ 1870075 w 2070"/>
              <a:gd name="T53" fmla="*/ 774700 h 828"/>
              <a:gd name="T54" fmla="*/ 1933575 w 2070"/>
              <a:gd name="T55" fmla="*/ 749300 h 828"/>
              <a:gd name="T56" fmla="*/ 1993900 w 2070"/>
              <a:gd name="T57" fmla="*/ 727075 h 828"/>
              <a:gd name="T58" fmla="*/ 2054225 w 2070"/>
              <a:gd name="T59" fmla="*/ 704850 h 828"/>
              <a:gd name="T60" fmla="*/ 2117725 w 2070"/>
              <a:gd name="T61" fmla="*/ 679450 h 828"/>
              <a:gd name="T62" fmla="*/ 2181225 w 2070"/>
              <a:gd name="T63" fmla="*/ 654050 h 828"/>
              <a:gd name="T64" fmla="*/ 2244725 w 2070"/>
              <a:gd name="T65" fmla="*/ 625475 h 828"/>
              <a:gd name="T66" fmla="*/ 2311400 w 2070"/>
              <a:gd name="T67" fmla="*/ 596900 h 828"/>
              <a:gd name="T68" fmla="*/ 2381250 w 2070"/>
              <a:gd name="T69" fmla="*/ 565150 h 828"/>
              <a:gd name="T70" fmla="*/ 2447925 w 2070"/>
              <a:gd name="T71" fmla="*/ 533400 h 828"/>
              <a:gd name="T72" fmla="*/ 2520950 w 2070"/>
              <a:gd name="T73" fmla="*/ 498475 h 828"/>
              <a:gd name="T74" fmla="*/ 2555875 w 2070"/>
              <a:gd name="T75" fmla="*/ 479425 h 828"/>
              <a:gd name="T76" fmla="*/ 2593975 w 2070"/>
              <a:gd name="T77" fmla="*/ 457200 h 828"/>
              <a:gd name="T78" fmla="*/ 2635250 w 2070"/>
              <a:gd name="T79" fmla="*/ 438150 h 828"/>
              <a:gd name="T80" fmla="*/ 2676525 w 2070"/>
              <a:gd name="T81" fmla="*/ 412750 h 828"/>
              <a:gd name="T82" fmla="*/ 2717800 w 2070"/>
              <a:gd name="T83" fmla="*/ 387350 h 828"/>
              <a:gd name="T84" fmla="*/ 2762250 w 2070"/>
              <a:gd name="T85" fmla="*/ 361950 h 828"/>
              <a:gd name="T86" fmla="*/ 2809875 w 2070"/>
              <a:gd name="T87" fmla="*/ 333375 h 828"/>
              <a:gd name="T88" fmla="*/ 2854325 w 2070"/>
              <a:gd name="T89" fmla="*/ 301625 h 828"/>
              <a:gd name="T90" fmla="*/ 2905125 w 2070"/>
              <a:gd name="T91" fmla="*/ 269875 h 828"/>
              <a:gd name="T92" fmla="*/ 2952750 w 2070"/>
              <a:gd name="T93" fmla="*/ 234950 h 828"/>
              <a:gd name="T94" fmla="*/ 3006725 w 2070"/>
              <a:gd name="T95" fmla="*/ 200025 h 828"/>
              <a:gd name="T96" fmla="*/ 3057525 w 2070"/>
              <a:gd name="T97" fmla="*/ 165100 h 828"/>
              <a:gd name="T98" fmla="*/ 3114675 w 2070"/>
              <a:gd name="T99" fmla="*/ 127000 h 828"/>
              <a:gd name="T100" fmla="*/ 3168650 w 2070"/>
              <a:gd name="T101" fmla="*/ 85725 h 828"/>
              <a:gd name="T102" fmla="*/ 3225800 w 2070"/>
              <a:gd name="T103" fmla="*/ 44450 h 828"/>
              <a:gd name="T104" fmla="*/ 3286125 w 2070"/>
              <a:gd name="T105" fmla="*/ 0 h 8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70" h="828">
                <a:moveTo>
                  <a:pt x="0" y="828"/>
                </a:moveTo>
                <a:lnTo>
                  <a:pt x="44" y="822"/>
                </a:lnTo>
                <a:lnTo>
                  <a:pt x="86" y="816"/>
                </a:lnTo>
                <a:lnTo>
                  <a:pt x="124" y="812"/>
                </a:lnTo>
                <a:lnTo>
                  <a:pt x="160" y="806"/>
                </a:lnTo>
                <a:lnTo>
                  <a:pt x="194" y="800"/>
                </a:lnTo>
                <a:lnTo>
                  <a:pt x="226" y="794"/>
                </a:lnTo>
                <a:lnTo>
                  <a:pt x="254" y="788"/>
                </a:lnTo>
                <a:lnTo>
                  <a:pt x="282" y="784"/>
                </a:lnTo>
                <a:lnTo>
                  <a:pt x="308" y="778"/>
                </a:lnTo>
                <a:lnTo>
                  <a:pt x="336" y="770"/>
                </a:lnTo>
                <a:lnTo>
                  <a:pt x="366" y="762"/>
                </a:lnTo>
                <a:lnTo>
                  <a:pt x="400" y="752"/>
                </a:lnTo>
                <a:lnTo>
                  <a:pt x="434" y="742"/>
                </a:lnTo>
                <a:lnTo>
                  <a:pt x="472" y="730"/>
                </a:lnTo>
                <a:lnTo>
                  <a:pt x="512" y="718"/>
                </a:lnTo>
                <a:lnTo>
                  <a:pt x="552" y="704"/>
                </a:lnTo>
                <a:lnTo>
                  <a:pt x="640" y="676"/>
                </a:lnTo>
                <a:lnTo>
                  <a:pt x="728" y="646"/>
                </a:lnTo>
                <a:lnTo>
                  <a:pt x="820" y="614"/>
                </a:lnTo>
                <a:lnTo>
                  <a:pt x="914" y="582"/>
                </a:lnTo>
                <a:lnTo>
                  <a:pt x="962" y="566"/>
                </a:lnTo>
                <a:lnTo>
                  <a:pt x="1008" y="548"/>
                </a:lnTo>
                <a:lnTo>
                  <a:pt x="1052" y="534"/>
                </a:lnTo>
                <a:lnTo>
                  <a:pt x="1096" y="518"/>
                </a:lnTo>
                <a:lnTo>
                  <a:pt x="1138" y="502"/>
                </a:lnTo>
                <a:lnTo>
                  <a:pt x="1178" y="488"/>
                </a:lnTo>
                <a:lnTo>
                  <a:pt x="1218" y="472"/>
                </a:lnTo>
                <a:lnTo>
                  <a:pt x="1256" y="458"/>
                </a:lnTo>
                <a:lnTo>
                  <a:pt x="1294" y="444"/>
                </a:lnTo>
                <a:lnTo>
                  <a:pt x="1334" y="428"/>
                </a:lnTo>
                <a:lnTo>
                  <a:pt x="1374" y="412"/>
                </a:lnTo>
                <a:lnTo>
                  <a:pt x="1414" y="394"/>
                </a:lnTo>
                <a:lnTo>
                  <a:pt x="1456" y="376"/>
                </a:lnTo>
                <a:lnTo>
                  <a:pt x="1500" y="356"/>
                </a:lnTo>
                <a:lnTo>
                  <a:pt x="1542" y="336"/>
                </a:lnTo>
                <a:lnTo>
                  <a:pt x="1588" y="314"/>
                </a:lnTo>
                <a:lnTo>
                  <a:pt x="1610" y="302"/>
                </a:lnTo>
                <a:lnTo>
                  <a:pt x="1634" y="288"/>
                </a:lnTo>
                <a:lnTo>
                  <a:pt x="1660" y="276"/>
                </a:lnTo>
                <a:lnTo>
                  <a:pt x="1686" y="260"/>
                </a:lnTo>
                <a:lnTo>
                  <a:pt x="1712" y="244"/>
                </a:lnTo>
                <a:lnTo>
                  <a:pt x="1740" y="228"/>
                </a:lnTo>
                <a:lnTo>
                  <a:pt x="1770" y="210"/>
                </a:lnTo>
                <a:lnTo>
                  <a:pt x="1798" y="190"/>
                </a:lnTo>
                <a:lnTo>
                  <a:pt x="1830" y="170"/>
                </a:lnTo>
                <a:lnTo>
                  <a:pt x="1860" y="148"/>
                </a:lnTo>
                <a:lnTo>
                  <a:pt x="1894" y="126"/>
                </a:lnTo>
                <a:lnTo>
                  <a:pt x="1926" y="104"/>
                </a:lnTo>
                <a:lnTo>
                  <a:pt x="1962" y="80"/>
                </a:lnTo>
                <a:lnTo>
                  <a:pt x="1996" y="54"/>
                </a:lnTo>
                <a:lnTo>
                  <a:pt x="2032" y="28"/>
                </a:lnTo>
                <a:lnTo>
                  <a:pt x="2070" y="0"/>
                </a:lnTo>
              </a:path>
            </a:pathLst>
          </a:custGeom>
          <a:noFill/>
          <a:ln w="25400">
            <a:solidFill>
              <a:srgbClr val="4BED6E"/>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587" name="Oval 27"/>
          <p:cNvSpPr>
            <a:spLocks noChangeArrowheads="1"/>
          </p:cNvSpPr>
          <p:nvPr/>
        </p:nvSpPr>
        <p:spPr bwMode="auto">
          <a:xfrm>
            <a:off x="3975100" y="5054600"/>
            <a:ext cx="114300" cy="114300"/>
          </a:xfrm>
          <a:prstGeom prst="ellipse">
            <a:avLst/>
          </a:prstGeom>
          <a:solidFill>
            <a:srgbClr val="C52365"/>
          </a:solidFill>
          <a:ln w="12700">
            <a:solidFill>
              <a:srgbClr val="C52365"/>
            </a:solidFill>
            <a:round/>
            <a:headEnd/>
            <a:tailEnd/>
          </a:ln>
        </p:spPr>
        <p:txBody>
          <a:bodyPr/>
          <a:lstStyle/>
          <a:p>
            <a:endParaRPr lang="en-US"/>
          </a:p>
        </p:txBody>
      </p:sp>
      <p:sp>
        <p:nvSpPr>
          <p:cNvPr id="9240" name="Rectangle 28"/>
          <p:cNvSpPr>
            <a:spLocks noChangeArrowheads="1"/>
          </p:cNvSpPr>
          <p:nvPr/>
        </p:nvSpPr>
        <p:spPr bwMode="auto">
          <a:xfrm>
            <a:off x="962025" y="2505075"/>
            <a:ext cx="74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chemeClr val="bg1"/>
                </a:solidFill>
              </a:rPr>
              <a:t>Failure</a:t>
            </a:r>
          </a:p>
        </p:txBody>
      </p:sp>
      <p:sp>
        <p:nvSpPr>
          <p:cNvPr id="9241" name="Rectangle 29"/>
          <p:cNvSpPr>
            <a:spLocks noChangeArrowheads="1"/>
          </p:cNvSpPr>
          <p:nvPr/>
        </p:nvSpPr>
        <p:spPr bwMode="auto">
          <a:xfrm>
            <a:off x="1263650" y="2720975"/>
            <a:ext cx="419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chemeClr val="bg1"/>
                </a:solidFill>
              </a:rPr>
              <a:t>rate</a:t>
            </a:r>
          </a:p>
        </p:txBody>
      </p:sp>
      <p:sp>
        <p:nvSpPr>
          <p:cNvPr id="9242" name="Rectangle 30"/>
          <p:cNvSpPr>
            <a:spLocks noChangeArrowheads="1"/>
          </p:cNvSpPr>
          <p:nvPr/>
        </p:nvSpPr>
        <p:spPr bwMode="auto">
          <a:xfrm>
            <a:off x="6788150" y="5911850"/>
            <a:ext cx="533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chemeClr val="bg1"/>
                </a:solidFill>
              </a:rPr>
              <a:t>Time</a:t>
            </a:r>
          </a:p>
        </p:txBody>
      </p:sp>
      <p:sp>
        <p:nvSpPr>
          <p:cNvPr id="66591" name="Rectangle 31"/>
          <p:cNvSpPr>
            <a:spLocks noChangeArrowheads="1"/>
          </p:cNvSpPr>
          <p:nvPr/>
        </p:nvSpPr>
        <p:spPr bwMode="auto">
          <a:xfrm>
            <a:off x="2438400" y="1812925"/>
            <a:ext cx="2209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sz="1600" b="1">
                <a:solidFill>
                  <a:schemeClr val="bg1"/>
                </a:solidFill>
              </a:rPr>
              <a:t>increased failure rate</a:t>
            </a:r>
            <a:endParaRPr lang="en-US" sz="2000" b="1">
              <a:solidFill>
                <a:schemeClr val="bg1"/>
              </a:solidFill>
            </a:endParaRPr>
          </a:p>
        </p:txBody>
      </p:sp>
      <p:sp>
        <p:nvSpPr>
          <p:cNvPr id="66592" name="Rectangle 32"/>
          <p:cNvSpPr>
            <a:spLocks noChangeArrowheads="1"/>
          </p:cNvSpPr>
          <p:nvPr/>
        </p:nvSpPr>
        <p:spPr bwMode="auto">
          <a:xfrm>
            <a:off x="2762250" y="2133600"/>
            <a:ext cx="1778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600" b="1">
                <a:solidFill>
                  <a:schemeClr val="bg1"/>
                </a:solidFill>
              </a:rPr>
              <a:t>due to side</a:t>
            </a:r>
            <a:r>
              <a:rPr lang="en-US" sz="1400" b="1">
                <a:solidFill>
                  <a:srgbClr val="000000"/>
                </a:solidFill>
              </a:rPr>
              <a:t> </a:t>
            </a:r>
            <a:r>
              <a:rPr lang="en-US" sz="1600" b="1">
                <a:solidFill>
                  <a:schemeClr val="bg1"/>
                </a:solidFill>
              </a:rPr>
              <a:t>effects</a:t>
            </a:r>
            <a:endParaRPr lang="en-US" sz="2000">
              <a:solidFill>
                <a:schemeClr val="bg1"/>
              </a:solidFill>
            </a:endParaRPr>
          </a:p>
        </p:txBody>
      </p:sp>
      <p:sp>
        <p:nvSpPr>
          <p:cNvPr id="66593" name="Line 33"/>
          <p:cNvSpPr>
            <a:spLocks noChangeShapeType="1"/>
          </p:cNvSpPr>
          <p:nvPr/>
        </p:nvSpPr>
        <p:spPr bwMode="auto">
          <a:xfrm flipH="1" flipV="1">
            <a:off x="3419475" y="2498725"/>
            <a:ext cx="508000" cy="635000"/>
          </a:xfrm>
          <a:prstGeom prst="line">
            <a:avLst/>
          </a:prstGeom>
          <a:noFill/>
          <a:ln w="1587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5" name="AutoShape 35"/>
          <p:cNvSpPr>
            <a:spLocks/>
          </p:cNvSpPr>
          <p:nvPr/>
        </p:nvSpPr>
        <p:spPr bwMode="auto">
          <a:xfrm>
            <a:off x="7239000" y="1981200"/>
            <a:ext cx="228600" cy="2133600"/>
          </a:xfrm>
          <a:prstGeom prst="rightBrace">
            <a:avLst>
              <a:gd name="adj1" fmla="val 77778"/>
              <a:gd name="adj2" fmla="val 50000"/>
            </a:avLst>
          </a:prstGeom>
          <a:noFill/>
          <a:ln w="412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solidFill>
                <a:srgbClr val="FFFF00"/>
              </a:solidFill>
            </a:endParaRPr>
          </a:p>
        </p:txBody>
      </p:sp>
      <p:sp>
        <p:nvSpPr>
          <p:cNvPr id="66596" name="Text Box 36"/>
          <p:cNvSpPr txBox="1">
            <a:spLocks noChangeArrowheads="1"/>
          </p:cNvSpPr>
          <p:nvPr/>
        </p:nvSpPr>
        <p:spPr bwMode="auto">
          <a:xfrm>
            <a:off x="7467600" y="2743200"/>
            <a:ext cx="16002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FFFF00"/>
                </a:solidFill>
              </a:rPr>
              <a:t>Software deteriorates and becomes complex</a:t>
            </a:r>
          </a:p>
        </p:txBody>
      </p:sp>
    </p:spTree>
    <p:extLst>
      <p:ext uri="{BB962C8B-B14F-4D97-AF65-F5344CB8AC3E}">
        <p14:creationId xmlns:p14="http://schemas.microsoft.com/office/powerpoint/2010/main" val="4003488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76"/>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6656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8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5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58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657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59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5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5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657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657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658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658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658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658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6585"/>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659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65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7" grpId="0" animBg="1"/>
      <p:bldP spid="66576" grpId="0" animBg="1"/>
      <p:bldP spid="66577" grpId="0" animBg="1"/>
      <p:bldP spid="66578" grpId="0" animBg="1"/>
      <p:bldP spid="66579" grpId="0" animBg="1"/>
      <p:bldP spid="66580" grpId="0" animBg="1"/>
      <p:bldP spid="66581" grpId="0" animBg="1"/>
      <p:bldP spid="66582" grpId="0" animBg="1"/>
      <p:bldP spid="66583" grpId="0"/>
      <p:bldP spid="66584" grpId="0" animBg="1"/>
      <p:bldP spid="66585" grpId="0"/>
      <p:bldP spid="66586" grpId="0" animBg="1"/>
      <p:bldP spid="66587" grpId="0" animBg="1"/>
      <p:bldP spid="66591" grpId="0"/>
      <p:bldP spid="66592" grpId="0"/>
      <p:bldP spid="66593" grpId="0" animBg="1"/>
      <p:bldP spid="66595" grpId="0" animBg="1"/>
      <p:bldP spid="6659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609600"/>
            <a:ext cx="7543800" cy="2819400"/>
          </a:xfrm>
          <a:solidFill>
            <a:srgbClr val="2A274B"/>
          </a:solidFill>
        </p:spPr>
        <p:txBody>
          <a:bodyPr>
            <a:normAutofit/>
          </a:bodyPr>
          <a:lstStyle/>
          <a:p>
            <a:pPr eaLnBrk="1" hangingPunct="1"/>
            <a:r>
              <a:rPr lang="en-US" sz="6600">
                <a:solidFill>
                  <a:schemeClr val="bg1"/>
                </a:solidFill>
              </a:rPr>
              <a:t>The source of inherent complexity in software</a:t>
            </a:r>
          </a:p>
        </p:txBody>
      </p:sp>
      <p:sp>
        <p:nvSpPr>
          <p:cNvPr id="117763" name="Text Box 3"/>
          <p:cNvSpPr txBox="1">
            <a:spLocks noChangeArrowheads="1"/>
          </p:cNvSpPr>
          <p:nvPr/>
        </p:nvSpPr>
        <p:spPr bwMode="auto">
          <a:xfrm>
            <a:off x="1066800" y="4114800"/>
            <a:ext cx="7239000" cy="2101850"/>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buFont typeface="Wingdings" pitchFamily="2" charset="2"/>
              <a:buNone/>
            </a:pPr>
            <a:r>
              <a:rPr lang="en-US" sz="4400" b="1">
                <a:solidFill>
                  <a:schemeClr val="bg1"/>
                </a:solidFill>
              </a:rPr>
              <a:t>The difference between a software system and a car !!</a:t>
            </a:r>
          </a:p>
        </p:txBody>
      </p:sp>
    </p:spTree>
    <p:extLst>
      <p:ext uri="{BB962C8B-B14F-4D97-AF65-F5344CB8AC3E}">
        <p14:creationId xmlns:p14="http://schemas.microsoft.com/office/powerpoint/2010/main" val="2120314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7763"/>
                                        </p:tgtEl>
                                        <p:attrNameLst>
                                          <p:attrName>style.visibility</p:attrName>
                                        </p:attrNameLst>
                                      </p:cBhvr>
                                      <p:to>
                                        <p:strVal val="visible"/>
                                      </p:to>
                                    </p:set>
                                    <p:animEffect transition="in" filter="checkerboard(across)">
                                      <p:cBhvr>
                                        <p:cTn id="7" dur="500"/>
                                        <p:tgtEl>
                                          <p:spTgt spid="117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solidFill>
            <a:srgbClr val="2A274B"/>
          </a:solidFill>
        </p:spPr>
        <p:txBody>
          <a:bodyPr/>
          <a:lstStyle/>
          <a:p>
            <a:pPr eaLnBrk="1" hangingPunct="1"/>
            <a:r>
              <a:rPr lang="en-US">
                <a:solidFill>
                  <a:schemeClr val="bg1"/>
                </a:solidFill>
              </a:rPr>
              <a:t>Complexity in Software</a:t>
            </a:r>
          </a:p>
        </p:txBody>
      </p:sp>
      <p:sp>
        <p:nvSpPr>
          <p:cNvPr id="11268" name="Rectangle 3"/>
          <p:cNvSpPr>
            <a:spLocks noGrp="1" noChangeArrowheads="1"/>
          </p:cNvSpPr>
          <p:nvPr>
            <p:ph idx="1"/>
          </p:nvPr>
        </p:nvSpPr>
        <p:spPr>
          <a:xfrm>
            <a:off x="457200" y="1600200"/>
            <a:ext cx="8229600" cy="3429000"/>
          </a:xfrm>
        </p:spPr>
        <p:txBody>
          <a:bodyPr/>
          <a:lstStyle/>
          <a:p>
            <a:pPr eaLnBrk="1" hangingPunct="1"/>
            <a:r>
              <a:rPr lang="en-US" dirty="0"/>
              <a:t>Complexity of software arises from</a:t>
            </a:r>
          </a:p>
          <a:p>
            <a:pPr lvl="1" eaLnBrk="1" hangingPunct="1"/>
            <a:r>
              <a:rPr lang="en-US" dirty="0"/>
              <a:t>Complexity of problem domain</a:t>
            </a:r>
          </a:p>
          <a:p>
            <a:pPr lvl="1" eaLnBrk="1" hangingPunct="1"/>
            <a:r>
              <a:rPr lang="en-US" dirty="0"/>
              <a:t>Difficulty in managing development process</a:t>
            </a:r>
          </a:p>
          <a:p>
            <a:pPr lvl="1" eaLnBrk="1" hangingPunct="1"/>
            <a:r>
              <a:rPr lang="en-US" dirty="0"/>
              <a:t>Software evolution</a:t>
            </a:r>
          </a:p>
          <a:p>
            <a:pPr eaLnBrk="1" hangingPunct="1"/>
            <a:r>
              <a:rPr lang="en-US" dirty="0"/>
              <a:t>Direct consequence of software change is </a:t>
            </a:r>
            <a:r>
              <a:rPr lang="en-US" b="1" dirty="0"/>
              <a:t>software defects</a:t>
            </a:r>
            <a:endParaRPr lang="en-US" dirty="0"/>
          </a:p>
        </p:txBody>
      </p:sp>
      <p:sp>
        <p:nvSpPr>
          <p:cNvPr id="1126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F71DA8-5383-48A6-A78F-F15E6F9DECD3}" type="slidenum">
              <a:rPr lang="en-US"/>
              <a:pPr eaLnBrk="1" hangingPunct="1"/>
              <a:t>10</a:t>
            </a:fld>
            <a:endParaRPr lang="en-US"/>
          </a:p>
        </p:txBody>
      </p:sp>
      <p:sp>
        <p:nvSpPr>
          <p:cNvPr id="68613" name="Rectangle 5"/>
          <p:cNvSpPr>
            <a:spLocks noChangeArrowheads="1"/>
          </p:cNvSpPr>
          <p:nvPr/>
        </p:nvSpPr>
        <p:spPr bwMode="auto">
          <a:xfrm>
            <a:off x="228600" y="5045075"/>
            <a:ext cx="8210550" cy="822325"/>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b="1">
                <a:solidFill>
                  <a:schemeClr val="bg1"/>
                </a:solidFill>
              </a:rPr>
              <a:t>The complexity of software is an essential property, not an accidental one</a:t>
            </a:r>
          </a:p>
        </p:txBody>
      </p:sp>
    </p:spTree>
    <p:extLst>
      <p:ext uri="{BB962C8B-B14F-4D97-AF65-F5344CB8AC3E}">
        <p14:creationId xmlns:p14="http://schemas.microsoft.com/office/powerpoint/2010/main" val="11414945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checkerboard(across)">
                                      <p:cBhvr>
                                        <p:cTn id="7" dur="500"/>
                                        <p:tgtEl>
                                          <p:spTgt spid="68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304800"/>
            <a:ext cx="7696200" cy="1143000"/>
          </a:xfrm>
          <a:solidFill>
            <a:srgbClr val="2A274B"/>
          </a:solidFill>
        </p:spPr>
        <p:txBody>
          <a:bodyPr/>
          <a:lstStyle/>
          <a:p>
            <a:pPr eaLnBrk="1" hangingPunct="1"/>
            <a:r>
              <a:rPr lang="en-US">
                <a:solidFill>
                  <a:schemeClr val="bg1"/>
                </a:solidFill>
              </a:rPr>
              <a:t>Cost of Software</a:t>
            </a:r>
          </a:p>
        </p:txBody>
      </p:sp>
      <p:sp>
        <p:nvSpPr>
          <p:cNvPr id="12292" name="Rectangle 3"/>
          <p:cNvSpPr>
            <a:spLocks noGrp="1" noChangeArrowheads="1"/>
          </p:cNvSpPr>
          <p:nvPr>
            <p:ph idx="1"/>
          </p:nvPr>
        </p:nvSpPr>
        <p:spPr/>
        <p:txBody>
          <a:bodyPr/>
          <a:lstStyle/>
          <a:p>
            <a:pPr eaLnBrk="1" hangingPunct="1"/>
            <a:r>
              <a:rPr lang="en-US" dirty="0"/>
              <a:t>Software costs often dominate system costs. The costs of software on a PC are often greater than the hardware cost</a:t>
            </a:r>
          </a:p>
          <a:p>
            <a:pPr eaLnBrk="1" hangingPunct="1"/>
            <a:endParaRPr lang="en-US" dirty="0"/>
          </a:p>
          <a:p>
            <a:pPr eaLnBrk="1" hangingPunct="1"/>
            <a:r>
              <a:rPr lang="en-US" dirty="0"/>
              <a:t>Software costs more to maintain than it does to develop. For systems with a long life, maintenance costs may be several times development costs</a:t>
            </a:r>
          </a:p>
          <a:p>
            <a:pPr eaLnBrk="1" hangingPunct="1"/>
            <a:endParaRPr lang="en-US" dirty="0"/>
          </a:p>
        </p:txBody>
      </p:sp>
      <p:sp>
        <p:nvSpPr>
          <p:cNvPr id="12290"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66E2D1-CC65-47EE-8864-C30D02641B13}" type="slidenum">
              <a:rPr lang="en-US"/>
              <a:pPr eaLnBrk="1" hangingPunct="1"/>
              <a:t>11</a:t>
            </a:fld>
            <a:endParaRPr lang="en-US"/>
          </a:p>
        </p:txBody>
      </p:sp>
    </p:spTree>
    <p:extLst>
      <p:ext uri="{BB962C8B-B14F-4D97-AF65-F5344CB8AC3E}">
        <p14:creationId xmlns:p14="http://schemas.microsoft.com/office/powerpoint/2010/main" val="3509425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solidFill>
            <a:srgbClr val="2A274B"/>
          </a:solidFill>
        </p:spPr>
        <p:txBody>
          <a:bodyPr/>
          <a:lstStyle/>
          <a:p>
            <a:pPr eaLnBrk="1" hangingPunct="1"/>
            <a:r>
              <a:rPr lang="en-US">
                <a:solidFill>
                  <a:schemeClr val="bg1"/>
                </a:solidFill>
              </a:rPr>
              <a:t>The Cost of Change</a:t>
            </a:r>
          </a:p>
        </p:txBody>
      </p:sp>
      <p:sp>
        <p:nvSpPr>
          <p:cNvPr id="13314"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2CF77F-BBB0-4D30-AEEA-92F9C0BA3D9E}" type="slidenum">
              <a:rPr lang="en-US"/>
              <a:pPr eaLnBrk="1" hangingPunct="1"/>
              <a:t>12</a:t>
            </a:fld>
            <a:endParaRPr lang="en-US"/>
          </a:p>
        </p:txBody>
      </p:sp>
      <p:grpSp>
        <p:nvGrpSpPr>
          <p:cNvPr id="13316" name="Group 7"/>
          <p:cNvGrpSpPr>
            <a:grpSpLocks noChangeAspect="1"/>
          </p:cNvGrpSpPr>
          <p:nvPr/>
        </p:nvGrpSpPr>
        <p:grpSpPr bwMode="auto">
          <a:xfrm>
            <a:off x="1803400" y="2008188"/>
            <a:ext cx="5537200" cy="3708400"/>
            <a:chOff x="1136" y="1265"/>
            <a:chExt cx="3488" cy="2336"/>
          </a:xfrm>
        </p:grpSpPr>
        <p:sp>
          <p:nvSpPr>
            <p:cNvPr id="13317" name="AutoShape 6"/>
            <p:cNvSpPr>
              <a:spLocks noChangeAspect="1" noChangeArrowheads="1" noTextEdit="1"/>
            </p:cNvSpPr>
            <p:nvPr/>
          </p:nvSpPr>
          <p:spPr bwMode="auto">
            <a:xfrm>
              <a:off x="1136" y="1265"/>
              <a:ext cx="3488" cy="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3318" name="Freeform 8"/>
            <p:cNvSpPr>
              <a:spLocks/>
            </p:cNvSpPr>
            <p:nvPr/>
          </p:nvSpPr>
          <p:spPr bwMode="auto">
            <a:xfrm>
              <a:off x="1152" y="1329"/>
              <a:ext cx="98" cy="160"/>
            </a:xfrm>
            <a:custGeom>
              <a:avLst/>
              <a:gdLst>
                <a:gd name="T0" fmla="*/ 48 w 98"/>
                <a:gd name="T1" fmla="*/ 0 h 160"/>
                <a:gd name="T2" fmla="*/ 98 w 98"/>
                <a:gd name="T3" fmla="*/ 160 h 160"/>
                <a:gd name="T4" fmla="*/ 0 w 98"/>
                <a:gd name="T5" fmla="*/ 160 h 160"/>
                <a:gd name="T6" fmla="*/ 48 w 98"/>
                <a:gd name="T7" fmla="*/ 0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160">
                  <a:moveTo>
                    <a:pt x="48" y="0"/>
                  </a:moveTo>
                  <a:lnTo>
                    <a:pt x="98" y="160"/>
                  </a:lnTo>
                  <a:lnTo>
                    <a:pt x="0" y="16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19" name="Line 9"/>
            <p:cNvSpPr>
              <a:spLocks noChangeShapeType="1"/>
            </p:cNvSpPr>
            <p:nvPr/>
          </p:nvSpPr>
          <p:spPr bwMode="auto">
            <a:xfrm>
              <a:off x="1202" y="1489"/>
              <a:ext cx="1" cy="1856"/>
            </a:xfrm>
            <a:prstGeom prst="line">
              <a:avLst/>
            </a:prstGeom>
            <a:noFill/>
            <a:ln w="508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0" name="Line 10"/>
            <p:cNvSpPr>
              <a:spLocks noChangeShapeType="1"/>
            </p:cNvSpPr>
            <p:nvPr/>
          </p:nvSpPr>
          <p:spPr bwMode="auto">
            <a:xfrm>
              <a:off x="1206" y="3345"/>
              <a:ext cx="3402" cy="1"/>
            </a:xfrm>
            <a:prstGeom prst="line">
              <a:avLst/>
            </a:prstGeom>
            <a:noFill/>
            <a:ln w="508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1" name="Rectangle 11"/>
            <p:cNvSpPr>
              <a:spLocks noChangeArrowheads="1"/>
            </p:cNvSpPr>
            <p:nvPr/>
          </p:nvSpPr>
          <p:spPr bwMode="auto">
            <a:xfrm>
              <a:off x="1548" y="3129"/>
              <a:ext cx="756" cy="216"/>
            </a:xfrm>
            <a:prstGeom prst="rect">
              <a:avLst/>
            </a:prstGeom>
            <a:solidFill>
              <a:srgbClr val="FFFF99"/>
            </a:solidFill>
            <a:ln w="50800">
              <a:solidFill>
                <a:srgbClr val="FFFF99"/>
              </a:solidFill>
              <a:miter lim="800000"/>
              <a:headEnd/>
              <a:tailEnd/>
            </a:ln>
          </p:spPr>
          <p:txBody>
            <a:bodyPr/>
            <a:lstStyle/>
            <a:p>
              <a:endParaRPr lang="en-US"/>
            </a:p>
          </p:txBody>
        </p:sp>
        <p:sp>
          <p:nvSpPr>
            <p:cNvPr id="13322" name="Rectangle 12"/>
            <p:cNvSpPr>
              <a:spLocks noChangeArrowheads="1"/>
            </p:cNvSpPr>
            <p:nvPr/>
          </p:nvSpPr>
          <p:spPr bwMode="auto">
            <a:xfrm>
              <a:off x="2538" y="2895"/>
              <a:ext cx="846" cy="450"/>
            </a:xfrm>
            <a:prstGeom prst="rect">
              <a:avLst/>
            </a:prstGeom>
            <a:solidFill>
              <a:schemeClr val="accent1"/>
            </a:solidFill>
            <a:ln w="50800">
              <a:solidFill>
                <a:schemeClr val="accent1"/>
              </a:solidFill>
              <a:miter lim="800000"/>
              <a:headEnd/>
              <a:tailEnd/>
            </a:ln>
          </p:spPr>
          <p:txBody>
            <a:bodyPr/>
            <a:lstStyle/>
            <a:p>
              <a:endParaRPr lang="en-US"/>
            </a:p>
          </p:txBody>
        </p:sp>
        <p:sp>
          <p:nvSpPr>
            <p:cNvPr id="13323" name="Freeform 13"/>
            <p:cNvSpPr>
              <a:spLocks/>
            </p:cNvSpPr>
            <p:nvPr/>
          </p:nvSpPr>
          <p:spPr bwMode="auto">
            <a:xfrm>
              <a:off x="3620" y="2141"/>
              <a:ext cx="738" cy="1188"/>
            </a:xfrm>
            <a:custGeom>
              <a:avLst/>
              <a:gdLst>
                <a:gd name="T0" fmla="*/ 0 w 738"/>
                <a:gd name="T1" fmla="*/ 1168 h 1188"/>
                <a:gd name="T2" fmla="*/ 0 w 738"/>
                <a:gd name="T3" fmla="*/ 0 h 1188"/>
                <a:gd name="T4" fmla="*/ 94 w 738"/>
                <a:gd name="T5" fmla="*/ 104 h 1188"/>
                <a:gd name="T6" fmla="*/ 114 w 738"/>
                <a:gd name="T7" fmla="*/ 0 h 1188"/>
                <a:gd name="T8" fmla="*/ 170 w 738"/>
                <a:gd name="T9" fmla="*/ 126 h 1188"/>
                <a:gd name="T10" fmla="*/ 228 w 738"/>
                <a:gd name="T11" fmla="*/ 20 h 1188"/>
                <a:gd name="T12" fmla="*/ 302 w 738"/>
                <a:gd name="T13" fmla="*/ 166 h 1188"/>
                <a:gd name="T14" fmla="*/ 360 w 738"/>
                <a:gd name="T15" fmla="*/ 62 h 1188"/>
                <a:gd name="T16" fmla="*/ 436 w 738"/>
                <a:gd name="T17" fmla="*/ 166 h 1188"/>
                <a:gd name="T18" fmla="*/ 530 w 738"/>
                <a:gd name="T19" fmla="*/ 0 h 1188"/>
                <a:gd name="T20" fmla="*/ 548 w 738"/>
                <a:gd name="T21" fmla="*/ 104 h 1188"/>
                <a:gd name="T22" fmla="*/ 624 w 738"/>
                <a:gd name="T23" fmla="*/ 20 h 1188"/>
                <a:gd name="T24" fmla="*/ 682 w 738"/>
                <a:gd name="T25" fmla="*/ 126 h 1188"/>
                <a:gd name="T26" fmla="*/ 738 w 738"/>
                <a:gd name="T27" fmla="*/ 0 h 1188"/>
                <a:gd name="T28" fmla="*/ 738 w 738"/>
                <a:gd name="T29" fmla="*/ 1188 h 1188"/>
                <a:gd name="T30" fmla="*/ 0 w 738"/>
                <a:gd name="T31" fmla="*/ 1168 h 11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38" h="1188">
                  <a:moveTo>
                    <a:pt x="0" y="1168"/>
                  </a:moveTo>
                  <a:lnTo>
                    <a:pt x="0" y="0"/>
                  </a:lnTo>
                  <a:lnTo>
                    <a:pt x="94" y="104"/>
                  </a:lnTo>
                  <a:lnTo>
                    <a:pt x="114" y="0"/>
                  </a:lnTo>
                  <a:lnTo>
                    <a:pt x="170" y="126"/>
                  </a:lnTo>
                  <a:lnTo>
                    <a:pt x="228" y="20"/>
                  </a:lnTo>
                  <a:lnTo>
                    <a:pt x="302" y="166"/>
                  </a:lnTo>
                  <a:lnTo>
                    <a:pt x="360" y="62"/>
                  </a:lnTo>
                  <a:lnTo>
                    <a:pt x="436" y="166"/>
                  </a:lnTo>
                  <a:lnTo>
                    <a:pt x="530" y="0"/>
                  </a:lnTo>
                  <a:lnTo>
                    <a:pt x="548" y="104"/>
                  </a:lnTo>
                  <a:lnTo>
                    <a:pt x="624" y="20"/>
                  </a:lnTo>
                  <a:lnTo>
                    <a:pt x="682" y="126"/>
                  </a:lnTo>
                  <a:lnTo>
                    <a:pt x="738" y="0"/>
                  </a:lnTo>
                  <a:lnTo>
                    <a:pt x="738" y="1188"/>
                  </a:lnTo>
                  <a:lnTo>
                    <a:pt x="0" y="1168"/>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24" name="Freeform 14"/>
            <p:cNvSpPr>
              <a:spLocks/>
            </p:cNvSpPr>
            <p:nvPr/>
          </p:nvSpPr>
          <p:spPr bwMode="auto">
            <a:xfrm>
              <a:off x="3620" y="2141"/>
              <a:ext cx="738" cy="1188"/>
            </a:xfrm>
            <a:custGeom>
              <a:avLst/>
              <a:gdLst>
                <a:gd name="T0" fmla="*/ 0 w 738"/>
                <a:gd name="T1" fmla="*/ 1168 h 1188"/>
                <a:gd name="T2" fmla="*/ 0 w 738"/>
                <a:gd name="T3" fmla="*/ 0 h 1188"/>
                <a:gd name="T4" fmla="*/ 94 w 738"/>
                <a:gd name="T5" fmla="*/ 104 h 1188"/>
                <a:gd name="T6" fmla="*/ 114 w 738"/>
                <a:gd name="T7" fmla="*/ 0 h 1188"/>
                <a:gd name="T8" fmla="*/ 170 w 738"/>
                <a:gd name="T9" fmla="*/ 126 h 1188"/>
                <a:gd name="T10" fmla="*/ 228 w 738"/>
                <a:gd name="T11" fmla="*/ 20 h 1188"/>
                <a:gd name="T12" fmla="*/ 302 w 738"/>
                <a:gd name="T13" fmla="*/ 166 h 1188"/>
                <a:gd name="T14" fmla="*/ 360 w 738"/>
                <a:gd name="T15" fmla="*/ 62 h 1188"/>
                <a:gd name="T16" fmla="*/ 436 w 738"/>
                <a:gd name="T17" fmla="*/ 166 h 1188"/>
                <a:gd name="T18" fmla="*/ 530 w 738"/>
                <a:gd name="T19" fmla="*/ 0 h 1188"/>
                <a:gd name="T20" fmla="*/ 548 w 738"/>
                <a:gd name="T21" fmla="*/ 104 h 1188"/>
                <a:gd name="T22" fmla="*/ 624 w 738"/>
                <a:gd name="T23" fmla="*/ 20 h 1188"/>
                <a:gd name="T24" fmla="*/ 682 w 738"/>
                <a:gd name="T25" fmla="*/ 126 h 1188"/>
                <a:gd name="T26" fmla="*/ 738 w 738"/>
                <a:gd name="T27" fmla="*/ 0 h 1188"/>
                <a:gd name="T28" fmla="*/ 738 w 738"/>
                <a:gd name="T29" fmla="*/ 1188 h 1188"/>
                <a:gd name="T30" fmla="*/ 0 w 738"/>
                <a:gd name="T31" fmla="*/ 1168 h 11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38" h="1188">
                  <a:moveTo>
                    <a:pt x="0" y="1168"/>
                  </a:moveTo>
                  <a:lnTo>
                    <a:pt x="0" y="0"/>
                  </a:lnTo>
                  <a:lnTo>
                    <a:pt x="94" y="104"/>
                  </a:lnTo>
                  <a:lnTo>
                    <a:pt x="114" y="0"/>
                  </a:lnTo>
                  <a:lnTo>
                    <a:pt x="170" y="126"/>
                  </a:lnTo>
                  <a:lnTo>
                    <a:pt x="228" y="20"/>
                  </a:lnTo>
                  <a:lnTo>
                    <a:pt x="302" y="166"/>
                  </a:lnTo>
                  <a:lnTo>
                    <a:pt x="360" y="62"/>
                  </a:lnTo>
                  <a:lnTo>
                    <a:pt x="436" y="166"/>
                  </a:lnTo>
                  <a:lnTo>
                    <a:pt x="530" y="0"/>
                  </a:lnTo>
                  <a:lnTo>
                    <a:pt x="548" y="104"/>
                  </a:lnTo>
                  <a:lnTo>
                    <a:pt x="624" y="20"/>
                  </a:lnTo>
                  <a:lnTo>
                    <a:pt x="682" y="126"/>
                  </a:lnTo>
                  <a:lnTo>
                    <a:pt x="738" y="0"/>
                  </a:lnTo>
                  <a:lnTo>
                    <a:pt x="738" y="1188"/>
                  </a:lnTo>
                  <a:lnTo>
                    <a:pt x="0" y="1168"/>
                  </a:lnTo>
                  <a:close/>
                </a:path>
              </a:pathLst>
            </a:cu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25" name="Freeform 15"/>
            <p:cNvSpPr>
              <a:spLocks/>
            </p:cNvSpPr>
            <p:nvPr/>
          </p:nvSpPr>
          <p:spPr bwMode="auto">
            <a:xfrm>
              <a:off x="3636" y="2157"/>
              <a:ext cx="738" cy="1188"/>
            </a:xfrm>
            <a:custGeom>
              <a:avLst/>
              <a:gdLst>
                <a:gd name="T0" fmla="*/ 0 w 738"/>
                <a:gd name="T1" fmla="*/ 1168 h 1188"/>
                <a:gd name="T2" fmla="*/ 0 w 738"/>
                <a:gd name="T3" fmla="*/ 0 h 1188"/>
                <a:gd name="T4" fmla="*/ 94 w 738"/>
                <a:gd name="T5" fmla="*/ 104 h 1188"/>
                <a:gd name="T6" fmla="*/ 114 w 738"/>
                <a:gd name="T7" fmla="*/ 0 h 1188"/>
                <a:gd name="T8" fmla="*/ 170 w 738"/>
                <a:gd name="T9" fmla="*/ 126 h 1188"/>
                <a:gd name="T10" fmla="*/ 228 w 738"/>
                <a:gd name="T11" fmla="*/ 20 h 1188"/>
                <a:gd name="T12" fmla="*/ 302 w 738"/>
                <a:gd name="T13" fmla="*/ 166 h 1188"/>
                <a:gd name="T14" fmla="*/ 360 w 738"/>
                <a:gd name="T15" fmla="*/ 62 h 1188"/>
                <a:gd name="T16" fmla="*/ 436 w 738"/>
                <a:gd name="T17" fmla="*/ 166 h 1188"/>
                <a:gd name="T18" fmla="*/ 530 w 738"/>
                <a:gd name="T19" fmla="*/ 0 h 1188"/>
                <a:gd name="T20" fmla="*/ 548 w 738"/>
                <a:gd name="T21" fmla="*/ 104 h 1188"/>
                <a:gd name="T22" fmla="*/ 624 w 738"/>
                <a:gd name="T23" fmla="*/ 20 h 1188"/>
                <a:gd name="T24" fmla="*/ 682 w 738"/>
                <a:gd name="T25" fmla="*/ 126 h 1188"/>
                <a:gd name="T26" fmla="*/ 738 w 738"/>
                <a:gd name="T27" fmla="*/ 0 h 1188"/>
                <a:gd name="T28" fmla="*/ 738 w 738"/>
                <a:gd name="T29" fmla="*/ 1188 h 11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38" h="1188">
                  <a:moveTo>
                    <a:pt x="0" y="1168"/>
                  </a:moveTo>
                  <a:lnTo>
                    <a:pt x="0" y="0"/>
                  </a:lnTo>
                  <a:lnTo>
                    <a:pt x="94" y="104"/>
                  </a:lnTo>
                  <a:lnTo>
                    <a:pt x="114" y="0"/>
                  </a:lnTo>
                  <a:lnTo>
                    <a:pt x="170" y="126"/>
                  </a:lnTo>
                  <a:lnTo>
                    <a:pt x="228" y="20"/>
                  </a:lnTo>
                  <a:lnTo>
                    <a:pt x="302" y="166"/>
                  </a:lnTo>
                  <a:lnTo>
                    <a:pt x="360" y="62"/>
                  </a:lnTo>
                  <a:lnTo>
                    <a:pt x="436" y="166"/>
                  </a:lnTo>
                  <a:lnTo>
                    <a:pt x="530" y="0"/>
                  </a:lnTo>
                  <a:lnTo>
                    <a:pt x="548" y="104"/>
                  </a:lnTo>
                  <a:lnTo>
                    <a:pt x="624" y="20"/>
                  </a:lnTo>
                  <a:lnTo>
                    <a:pt x="682" y="126"/>
                  </a:lnTo>
                  <a:lnTo>
                    <a:pt x="738" y="0"/>
                  </a:lnTo>
                  <a:lnTo>
                    <a:pt x="738" y="1188"/>
                  </a:lnTo>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6" name="Freeform 16"/>
            <p:cNvSpPr>
              <a:spLocks/>
            </p:cNvSpPr>
            <p:nvPr/>
          </p:nvSpPr>
          <p:spPr bwMode="auto">
            <a:xfrm>
              <a:off x="3602" y="1475"/>
              <a:ext cx="756" cy="648"/>
            </a:xfrm>
            <a:custGeom>
              <a:avLst/>
              <a:gdLst>
                <a:gd name="T0" fmla="*/ 0 w 756"/>
                <a:gd name="T1" fmla="*/ 432 h 648"/>
                <a:gd name="T2" fmla="*/ 0 w 756"/>
                <a:gd name="T3" fmla="*/ 0 h 648"/>
                <a:gd name="T4" fmla="*/ 756 w 756"/>
                <a:gd name="T5" fmla="*/ 0 h 648"/>
                <a:gd name="T6" fmla="*/ 756 w 756"/>
                <a:gd name="T7" fmla="*/ 432 h 648"/>
                <a:gd name="T8" fmla="*/ 704 w 756"/>
                <a:gd name="T9" fmla="*/ 540 h 648"/>
                <a:gd name="T10" fmla="*/ 650 w 756"/>
                <a:gd name="T11" fmla="*/ 404 h 648"/>
                <a:gd name="T12" fmla="*/ 580 w 756"/>
                <a:gd name="T13" fmla="*/ 512 h 648"/>
                <a:gd name="T14" fmla="*/ 474 w 756"/>
                <a:gd name="T15" fmla="*/ 404 h 648"/>
                <a:gd name="T16" fmla="*/ 440 w 756"/>
                <a:gd name="T17" fmla="*/ 648 h 648"/>
                <a:gd name="T18" fmla="*/ 386 w 756"/>
                <a:gd name="T19" fmla="*/ 432 h 648"/>
                <a:gd name="T20" fmla="*/ 352 w 756"/>
                <a:gd name="T21" fmla="*/ 594 h 648"/>
                <a:gd name="T22" fmla="*/ 298 w 756"/>
                <a:gd name="T23" fmla="*/ 458 h 648"/>
                <a:gd name="T24" fmla="*/ 264 w 756"/>
                <a:gd name="T25" fmla="*/ 566 h 648"/>
                <a:gd name="T26" fmla="*/ 210 w 756"/>
                <a:gd name="T27" fmla="*/ 432 h 648"/>
                <a:gd name="T28" fmla="*/ 176 w 756"/>
                <a:gd name="T29" fmla="*/ 566 h 648"/>
                <a:gd name="T30" fmla="*/ 140 w 756"/>
                <a:gd name="T31" fmla="*/ 432 h 648"/>
                <a:gd name="T32" fmla="*/ 88 w 756"/>
                <a:gd name="T33" fmla="*/ 540 h 648"/>
                <a:gd name="T34" fmla="*/ 0 w 756"/>
                <a:gd name="T35" fmla="*/ 432 h 6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56" h="648">
                  <a:moveTo>
                    <a:pt x="0" y="432"/>
                  </a:moveTo>
                  <a:lnTo>
                    <a:pt x="0" y="0"/>
                  </a:lnTo>
                  <a:lnTo>
                    <a:pt x="756" y="0"/>
                  </a:lnTo>
                  <a:lnTo>
                    <a:pt x="756" y="432"/>
                  </a:lnTo>
                  <a:lnTo>
                    <a:pt x="704" y="540"/>
                  </a:lnTo>
                  <a:lnTo>
                    <a:pt x="650" y="404"/>
                  </a:lnTo>
                  <a:lnTo>
                    <a:pt x="580" y="512"/>
                  </a:lnTo>
                  <a:lnTo>
                    <a:pt x="474" y="404"/>
                  </a:lnTo>
                  <a:lnTo>
                    <a:pt x="440" y="648"/>
                  </a:lnTo>
                  <a:lnTo>
                    <a:pt x="386" y="432"/>
                  </a:lnTo>
                  <a:lnTo>
                    <a:pt x="352" y="594"/>
                  </a:lnTo>
                  <a:lnTo>
                    <a:pt x="298" y="458"/>
                  </a:lnTo>
                  <a:lnTo>
                    <a:pt x="264" y="566"/>
                  </a:lnTo>
                  <a:lnTo>
                    <a:pt x="210" y="432"/>
                  </a:lnTo>
                  <a:lnTo>
                    <a:pt x="176" y="566"/>
                  </a:lnTo>
                  <a:lnTo>
                    <a:pt x="140" y="432"/>
                  </a:lnTo>
                  <a:lnTo>
                    <a:pt x="88" y="540"/>
                  </a:lnTo>
                  <a:lnTo>
                    <a:pt x="0" y="432"/>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27" name="Freeform 17"/>
            <p:cNvSpPr>
              <a:spLocks/>
            </p:cNvSpPr>
            <p:nvPr/>
          </p:nvSpPr>
          <p:spPr bwMode="auto">
            <a:xfrm>
              <a:off x="3618" y="1491"/>
              <a:ext cx="756" cy="648"/>
            </a:xfrm>
            <a:custGeom>
              <a:avLst/>
              <a:gdLst>
                <a:gd name="T0" fmla="*/ 0 w 756"/>
                <a:gd name="T1" fmla="*/ 432 h 648"/>
                <a:gd name="T2" fmla="*/ 0 w 756"/>
                <a:gd name="T3" fmla="*/ 0 h 648"/>
                <a:gd name="T4" fmla="*/ 756 w 756"/>
                <a:gd name="T5" fmla="*/ 0 h 648"/>
                <a:gd name="T6" fmla="*/ 756 w 756"/>
                <a:gd name="T7" fmla="*/ 432 h 648"/>
                <a:gd name="T8" fmla="*/ 704 w 756"/>
                <a:gd name="T9" fmla="*/ 540 h 648"/>
                <a:gd name="T10" fmla="*/ 650 w 756"/>
                <a:gd name="T11" fmla="*/ 404 h 648"/>
                <a:gd name="T12" fmla="*/ 580 w 756"/>
                <a:gd name="T13" fmla="*/ 512 h 648"/>
                <a:gd name="T14" fmla="*/ 474 w 756"/>
                <a:gd name="T15" fmla="*/ 404 h 648"/>
                <a:gd name="T16" fmla="*/ 440 w 756"/>
                <a:gd name="T17" fmla="*/ 648 h 648"/>
                <a:gd name="T18" fmla="*/ 386 w 756"/>
                <a:gd name="T19" fmla="*/ 432 h 648"/>
                <a:gd name="T20" fmla="*/ 352 w 756"/>
                <a:gd name="T21" fmla="*/ 594 h 648"/>
                <a:gd name="T22" fmla="*/ 298 w 756"/>
                <a:gd name="T23" fmla="*/ 458 h 648"/>
                <a:gd name="T24" fmla="*/ 264 w 756"/>
                <a:gd name="T25" fmla="*/ 566 h 648"/>
                <a:gd name="T26" fmla="*/ 210 w 756"/>
                <a:gd name="T27" fmla="*/ 432 h 648"/>
                <a:gd name="T28" fmla="*/ 176 w 756"/>
                <a:gd name="T29" fmla="*/ 566 h 648"/>
                <a:gd name="T30" fmla="*/ 140 w 756"/>
                <a:gd name="T31" fmla="*/ 432 h 648"/>
                <a:gd name="T32" fmla="*/ 88 w 756"/>
                <a:gd name="T33" fmla="*/ 540 h 648"/>
                <a:gd name="T34" fmla="*/ 0 w 756"/>
                <a:gd name="T35" fmla="*/ 432 h 6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56" h="648">
                  <a:moveTo>
                    <a:pt x="0" y="432"/>
                  </a:moveTo>
                  <a:lnTo>
                    <a:pt x="0" y="0"/>
                  </a:lnTo>
                  <a:lnTo>
                    <a:pt x="756" y="0"/>
                  </a:lnTo>
                  <a:lnTo>
                    <a:pt x="756" y="432"/>
                  </a:lnTo>
                  <a:lnTo>
                    <a:pt x="704" y="540"/>
                  </a:lnTo>
                  <a:lnTo>
                    <a:pt x="650" y="404"/>
                  </a:lnTo>
                  <a:lnTo>
                    <a:pt x="580" y="512"/>
                  </a:lnTo>
                  <a:lnTo>
                    <a:pt x="474" y="404"/>
                  </a:lnTo>
                  <a:lnTo>
                    <a:pt x="440" y="648"/>
                  </a:lnTo>
                  <a:lnTo>
                    <a:pt x="386" y="432"/>
                  </a:lnTo>
                  <a:lnTo>
                    <a:pt x="352" y="594"/>
                  </a:lnTo>
                  <a:lnTo>
                    <a:pt x="298" y="458"/>
                  </a:lnTo>
                  <a:lnTo>
                    <a:pt x="264" y="566"/>
                  </a:lnTo>
                  <a:lnTo>
                    <a:pt x="210" y="432"/>
                  </a:lnTo>
                  <a:lnTo>
                    <a:pt x="176" y="566"/>
                  </a:lnTo>
                  <a:lnTo>
                    <a:pt x="140" y="432"/>
                  </a:lnTo>
                  <a:lnTo>
                    <a:pt x="88" y="540"/>
                  </a:lnTo>
                  <a:lnTo>
                    <a:pt x="0" y="432"/>
                  </a:lnTo>
                  <a:close/>
                </a:path>
              </a:pathLst>
            </a:custGeom>
            <a:solidFill>
              <a:srgbClr val="CCFFCC"/>
            </a:solidFill>
            <a:ln w="50800">
              <a:solidFill>
                <a:srgbClr val="000000"/>
              </a:solidFill>
              <a:prstDash val="solid"/>
              <a:round/>
              <a:headEnd/>
              <a:tailEnd/>
            </a:ln>
          </p:spPr>
          <p:txBody>
            <a:bodyPr/>
            <a:lstStyle/>
            <a:p>
              <a:endParaRPr lang="en-US"/>
            </a:p>
          </p:txBody>
        </p:sp>
        <p:sp>
          <p:nvSpPr>
            <p:cNvPr id="13328" name="Rectangle 18"/>
            <p:cNvSpPr>
              <a:spLocks noChangeArrowheads="1"/>
            </p:cNvSpPr>
            <p:nvPr/>
          </p:nvSpPr>
          <p:spPr bwMode="auto">
            <a:xfrm>
              <a:off x="1598" y="3423"/>
              <a:ext cx="60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t>Definition</a:t>
              </a:r>
            </a:p>
          </p:txBody>
        </p:sp>
        <p:sp>
          <p:nvSpPr>
            <p:cNvPr id="13329" name="Rectangle 19"/>
            <p:cNvSpPr>
              <a:spLocks noChangeArrowheads="1"/>
            </p:cNvSpPr>
            <p:nvPr/>
          </p:nvSpPr>
          <p:spPr bwMode="auto">
            <a:xfrm>
              <a:off x="2520" y="3415"/>
              <a:ext cx="81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t>Development</a:t>
              </a:r>
            </a:p>
          </p:txBody>
        </p:sp>
        <p:sp>
          <p:nvSpPr>
            <p:cNvPr id="13330" name="Rectangle 20"/>
            <p:cNvSpPr>
              <a:spLocks noChangeArrowheads="1"/>
            </p:cNvSpPr>
            <p:nvPr/>
          </p:nvSpPr>
          <p:spPr bwMode="auto">
            <a:xfrm>
              <a:off x="3646" y="3405"/>
              <a:ext cx="77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t>After</a:t>
              </a:r>
              <a:r>
                <a:rPr lang="en-US"/>
                <a:t> </a:t>
              </a:r>
              <a:r>
                <a:rPr lang="en-US" b="1"/>
                <a:t>release</a:t>
              </a:r>
            </a:p>
          </p:txBody>
        </p:sp>
        <p:sp>
          <p:nvSpPr>
            <p:cNvPr id="13331" name="Line 21"/>
            <p:cNvSpPr>
              <a:spLocks noChangeShapeType="1"/>
            </p:cNvSpPr>
            <p:nvPr/>
          </p:nvSpPr>
          <p:spPr bwMode="auto">
            <a:xfrm>
              <a:off x="3636" y="3219"/>
              <a:ext cx="1" cy="108"/>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2" name="Rectangle 22"/>
            <p:cNvSpPr>
              <a:spLocks noChangeArrowheads="1"/>
            </p:cNvSpPr>
            <p:nvPr/>
          </p:nvSpPr>
          <p:spPr bwMode="auto">
            <a:xfrm>
              <a:off x="1842" y="2919"/>
              <a:ext cx="14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t>1x</a:t>
              </a:r>
            </a:p>
          </p:txBody>
        </p:sp>
        <p:sp>
          <p:nvSpPr>
            <p:cNvPr id="13333" name="Rectangle 23"/>
            <p:cNvSpPr>
              <a:spLocks noChangeArrowheads="1"/>
            </p:cNvSpPr>
            <p:nvPr/>
          </p:nvSpPr>
          <p:spPr bwMode="auto">
            <a:xfrm>
              <a:off x="2760" y="2669"/>
              <a:ext cx="37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t>1.5-6x</a:t>
              </a:r>
            </a:p>
          </p:txBody>
        </p:sp>
        <p:sp>
          <p:nvSpPr>
            <p:cNvPr id="13334" name="Rectangle 24"/>
            <p:cNvSpPr>
              <a:spLocks noChangeArrowheads="1"/>
            </p:cNvSpPr>
            <p:nvPr/>
          </p:nvSpPr>
          <p:spPr bwMode="auto">
            <a:xfrm>
              <a:off x="3718" y="1295"/>
              <a:ext cx="48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t>60-100x</a:t>
              </a:r>
            </a:p>
          </p:txBody>
        </p:sp>
      </p:grpSp>
    </p:spTree>
    <p:extLst>
      <p:ext uri="{BB962C8B-B14F-4D97-AF65-F5344CB8AC3E}">
        <p14:creationId xmlns:p14="http://schemas.microsoft.com/office/powerpoint/2010/main" val="3048452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556496-8396-46E6-8DE1-FE1B138283B7}" type="slidenum">
              <a:rPr lang="en-US"/>
              <a:pPr eaLnBrk="1" hangingPunct="1"/>
              <a:t>13</a:t>
            </a:fld>
            <a:endParaRPr lang="en-US"/>
          </a:p>
        </p:txBody>
      </p:sp>
      <p:sp>
        <p:nvSpPr>
          <p:cNvPr id="14339" name="Rectangle 5"/>
          <p:cNvSpPr>
            <a:spLocks noChangeArrowheads="1"/>
          </p:cNvSpPr>
          <p:nvPr/>
        </p:nvSpPr>
        <p:spPr bwMode="auto">
          <a:xfrm>
            <a:off x="523875" y="2362200"/>
            <a:ext cx="808672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400" dirty="0"/>
              <a:t>The name of the game is continuous change and evolution in all dimensions!</a:t>
            </a:r>
          </a:p>
        </p:txBody>
      </p:sp>
    </p:spTree>
    <p:extLst>
      <p:ext uri="{BB962C8B-B14F-4D97-AF65-F5344CB8AC3E}">
        <p14:creationId xmlns:p14="http://schemas.microsoft.com/office/powerpoint/2010/main" val="2880389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solidFill>
            <a:srgbClr val="2A274B"/>
          </a:solidFill>
        </p:spPr>
        <p:txBody>
          <a:bodyPr/>
          <a:lstStyle/>
          <a:p>
            <a:pPr eaLnBrk="1" hangingPunct="1"/>
            <a:r>
              <a:rPr lang="en-US">
                <a:solidFill>
                  <a:schemeClr val="bg1"/>
                </a:solidFill>
              </a:rPr>
              <a:t>Engineering</a:t>
            </a:r>
          </a:p>
        </p:txBody>
      </p:sp>
      <p:sp>
        <p:nvSpPr>
          <p:cNvPr id="15364" name="Rectangle 3"/>
          <p:cNvSpPr>
            <a:spLocks noGrp="1" noChangeArrowheads="1"/>
          </p:cNvSpPr>
          <p:nvPr>
            <p:ph idx="1"/>
          </p:nvPr>
        </p:nvSpPr>
        <p:spPr/>
        <p:txBody>
          <a:bodyPr/>
          <a:lstStyle/>
          <a:p>
            <a:pPr algn="ctr" eaLnBrk="1" hangingPunct="1">
              <a:buFontTx/>
              <a:buNone/>
            </a:pPr>
            <a:r>
              <a:rPr lang="en-US" sz="4800" dirty="0"/>
              <a:t>The study concerned with putting scientific knowledge to practical use</a:t>
            </a:r>
          </a:p>
          <a:p>
            <a:pPr eaLnBrk="1" hangingPunct="1">
              <a:buFontTx/>
              <a:buNone/>
            </a:pPr>
            <a:r>
              <a:rPr lang="en-US" b="1" dirty="0"/>
              <a:t>						</a:t>
            </a:r>
          </a:p>
          <a:p>
            <a:pPr eaLnBrk="1" hangingPunct="1">
              <a:buFontTx/>
              <a:buNone/>
            </a:pPr>
            <a:r>
              <a:rPr lang="en-US" b="1" dirty="0"/>
              <a:t>						</a:t>
            </a:r>
            <a:r>
              <a:rPr lang="en-US" sz="2400" b="1" dirty="0"/>
              <a:t>Webster’s Dictionary</a:t>
            </a:r>
          </a:p>
        </p:txBody>
      </p:sp>
      <p:sp>
        <p:nvSpPr>
          <p:cNvPr id="15362"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2D07E9-0807-4D51-99AD-9B8EA5F63667}" type="slidenum">
              <a:rPr lang="en-US"/>
              <a:pPr eaLnBrk="1" hangingPunct="1"/>
              <a:t>14</a:t>
            </a:fld>
            <a:endParaRPr lang="en-US"/>
          </a:p>
        </p:txBody>
      </p:sp>
    </p:spTree>
    <p:extLst>
      <p:ext uri="{BB962C8B-B14F-4D97-AF65-F5344CB8AC3E}">
        <p14:creationId xmlns:p14="http://schemas.microsoft.com/office/powerpoint/2010/main" val="2941243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solidFill>
            <a:srgbClr val="2A274B"/>
          </a:solidFill>
        </p:spPr>
        <p:txBody>
          <a:bodyPr/>
          <a:lstStyle/>
          <a:p>
            <a:pPr eaLnBrk="1" hangingPunct="1"/>
            <a:r>
              <a:rPr lang="en-US">
                <a:solidFill>
                  <a:schemeClr val="bg1"/>
                </a:solidFill>
              </a:rPr>
              <a:t>Engineering…</a:t>
            </a:r>
          </a:p>
        </p:txBody>
      </p:sp>
      <p:sp>
        <p:nvSpPr>
          <p:cNvPr id="16387" name="Rectangle 3"/>
          <p:cNvSpPr>
            <a:spLocks noGrp="1" noChangeArrowheads="1"/>
          </p:cNvSpPr>
          <p:nvPr>
            <p:ph idx="1"/>
          </p:nvPr>
        </p:nvSpPr>
        <p:spPr/>
        <p:txBody>
          <a:bodyPr/>
          <a:lstStyle/>
          <a:p>
            <a:pPr eaLnBrk="1" hangingPunct="1"/>
            <a:r>
              <a:rPr lang="en-US" dirty="0"/>
              <a:t>A way of approaching a problem</a:t>
            </a:r>
          </a:p>
          <a:p>
            <a:pPr eaLnBrk="1" hangingPunct="1"/>
            <a:r>
              <a:rPr lang="en-US" dirty="0"/>
              <a:t>An approach to productively use scientific knowledge</a:t>
            </a:r>
          </a:p>
          <a:p>
            <a:pPr eaLnBrk="1" hangingPunct="1"/>
            <a:r>
              <a:rPr lang="en-US" dirty="0"/>
              <a:t>Examples:</a:t>
            </a:r>
          </a:p>
          <a:p>
            <a:pPr lvl="2" eaLnBrk="1" hangingPunct="1"/>
            <a:r>
              <a:rPr lang="en-US" dirty="0"/>
              <a:t>Electrical Engineering</a:t>
            </a:r>
          </a:p>
          <a:p>
            <a:pPr lvl="2" eaLnBrk="1" hangingPunct="1"/>
            <a:r>
              <a:rPr lang="en-US" dirty="0"/>
              <a:t>Mechanical Engineering</a:t>
            </a:r>
          </a:p>
          <a:p>
            <a:pPr lvl="2" eaLnBrk="1" hangingPunct="1"/>
            <a:r>
              <a:rPr lang="en-US" dirty="0"/>
              <a:t>Civil Engineering</a:t>
            </a:r>
          </a:p>
        </p:txBody>
      </p:sp>
      <p:sp>
        <p:nvSpPr>
          <p:cNvPr id="1638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C162A2C-A62C-4B40-B1B3-4CDA110A1CCD}" type="slidenum">
              <a:rPr lang="en-US"/>
              <a:pPr eaLnBrk="1" hangingPunct="1"/>
              <a:t>15</a:t>
            </a:fld>
            <a:endParaRPr lang="en-US"/>
          </a:p>
        </p:txBody>
      </p:sp>
      <p:sp>
        <p:nvSpPr>
          <p:cNvPr id="16389" name="Text Box 4"/>
          <p:cNvSpPr txBox="1">
            <a:spLocks noChangeArrowheads="1"/>
          </p:cNvSpPr>
          <p:nvPr/>
        </p:nvSpPr>
        <p:spPr bwMode="auto">
          <a:xfrm>
            <a:off x="4800600" y="4129088"/>
            <a:ext cx="2971800" cy="366712"/>
          </a:xfrm>
          <a:prstGeom prst="rect">
            <a:avLst/>
          </a:prstGeom>
          <a:solidFill>
            <a:srgbClr val="8693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dirty="0">
                <a:solidFill>
                  <a:schemeClr val="bg1"/>
                </a:solidFill>
              </a:rPr>
              <a:t>Physics as basic science</a:t>
            </a:r>
          </a:p>
        </p:txBody>
      </p:sp>
      <p:sp>
        <p:nvSpPr>
          <p:cNvPr id="16390" name="AutoShape 5"/>
          <p:cNvSpPr>
            <a:spLocks/>
          </p:cNvSpPr>
          <p:nvPr/>
        </p:nvSpPr>
        <p:spPr bwMode="auto">
          <a:xfrm>
            <a:off x="4953000" y="3581400"/>
            <a:ext cx="304800" cy="2057400"/>
          </a:xfrm>
          <a:prstGeom prst="rightBrace">
            <a:avLst>
              <a:gd name="adj1" fmla="val 56250"/>
              <a:gd name="adj2" fmla="val 50000"/>
            </a:avLst>
          </a:prstGeom>
          <a:noFill/>
          <a:ln w="3175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755094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143000"/>
            <a:ext cx="8229600" cy="3048000"/>
          </a:xfrm>
        </p:spPr>
        <p:txBody>
          <a:bodyPr/>
          <a:lstStyle/>
          <a:p>
            <a:pPr algn="ctr" eaLnBrk="1" hangingPunct="1">
              <a:buFontTx/>
              <a:buNone/>
            </a:pPr>
            <a:r>
              <a:rPr lang="en-US" sz="5400" dirty="0"/>
              <a:t>Difference between Computer Science and Software Engineering</a:t>
            </a:r>
          </a:p>
        </p:txBody>
      </p:sp>
      <p:sp>
        <p:nvSpPr>
          <p:cNvPr id="17410"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737508C-78E4-49DE-9348-DEEDFB85C12C}" type="slidenum">
              <a:rPr lang="en-US"/>
              <a:pPr eaLnBrk="1" hangingPunct="1"/>
              <a:t>16</a:t>
            </a:fld>
            <a:endParaRPr lang="en-US"/>
          </a:p>
        </p:txBody>
      </p:sp>
      <p:sp>
        <p:nvSpPr>
          <p:cNvPr id="122884" name="Rectangle 4"/>
          <p:cNvSpPr>
            <a:spLocks noChangeArrowheads="1"/>
          </p:cNvSpPr>
          <p:nvPr/>
        </p:nvSpPr>
        <p:spPr bwMode="auto">
          <a:xfrm>
            <a:off x="914400" y="4419600"/>
            <a:ext cx="7315200" cy="1554163"/>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a:solidFill>
                  <a:schemeClr val="bg1"/>
                </a:solidFill>
              </a:rPr>
              <a:t>Software Engineering </a:t>
            </a:r>
            <a:r>
              <a:rPr lang="en-US" sz="3200" b="1" u="sng">
                <a:solidFill>
                  <a:schemeClr val="bg1"/>
                </a:solidFill>
              </a:rPr>
              <a:t>uses</a:t>
            </a:r>
            <a:r>
              <a:rPr lang="en-US" sz="3200">
                <a:solidFill>
                  <a:schemeClr val="bg1"/>
                </a:solidFill>
              </a:rPr>
              <a:t> knowledge from Computer Science</a:t>
            </a:r>
            <a:r>
              <a:rPr lang="en-US" sz="3200" b="1">
                <a:solidFill>
                  <a:schemeClr val="bg1"/>
                </a:solidFill>
              </a:rPr>
              <a:t> </a:t>
            </a:r>
            <a:r>
              <a:rPr lang="en-US" sz="3200">
                <a:solidFill>
                  <a:schemeClr val="bg1"/>
                </a:solidFill>
              </a:rPr>
              <a:t>to effectively build software</a:t>
            </a:r>
          </a:p>
        </p:txBody>
      </p:sp>
    </p:spTree>
    <p:extLst>
      <p:ext uri="{BB962C8B-B14F-4D97-AF65-F5344CB8AC3E}">
        <p14:creationId xmlns:p14="http://schemas.microsoft.com/office/powerpoint/2010/main" val="3014608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2884"/>
                                        </p:tgtEl>
                                        <p:attrNameLst>
                                          <p:attrName>style.visibility</p:attrName>
                                        </p:attrNameLst>
                                      </p:cBhvr>
                                      <p:to>
                                        <p:strVal val="visible"/>
                                      </p:to>
                                    </p:set>
                                    <p:animEffect transition="in" filter="checkerboard(across)">
                                      <p:cBhvr>
                                        <p:cTn id="7" dur="500"/>
                                        <p:tgtEl>
                                          <p:spTgt spid="122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solidFill>
            <a:srgbClr val="2A274B"/>
          </a:solidFill>
        </p:spPr>
        <p:txBody>
          <a:bodyPr/>
          <a:lstStyle/>
          <a:p>
            <a:pPr eaLnBrk="1" hangingPunct="1"/>
            <a:r>
              <a:rPr lang="en-US">
                <a:solidFill>
                  <a:schemeClr val="bg1"/>
                </a:solidFill>
              </a:rPr>
              <a:t>Software Crisis</a:t>
            </a:r>
          </a:p>
        </p:txBody>
      </p:sp>
      <p:sp>
        <p:nvSpPr>
          <p:cNvPr id="70659" name="Rectangle 3"/>
          <p:cNvSpPr>
            <a:spLocks noGrp="1" noChangeArrowheads="1"/>
          </p:cNvSpPr>
          <p:nvPr>
            <p:ph idx="1"/>
          </p:nvPr>
        </p:nvSpPr>
        <p:spPr/>
        <p:txBody>
          <a:bodyPr>
            <a:normAutofit lnSpcReduction="10000"/>
          </a:bodyPr>
          <a:lstStyle/>
          <a:p>
            <a:pPr eaLnBrk="1" hangingPunct="1">
              <a:lnSpc>
                <a:spcPct val="90000"/>
              </a:lnSpc>
            </a:pPr>
            <a:r>
              <a:rPr lang="en-US" sz="2800" dirty="0"/>
              <a:t>A Historical Perspective (1950’s)</a:t>
            </a:r>
          </a:p>
          <a:p>
            <a:pPr lvl="1" eaLnBrk="1" hangingPunct="1">
              <a:lnSpc>
                <a:spcPct val="90000"/>
              </a:lnSpc>
            </a:pPr>
            <a:r>
              <a:rPr lang="en-US" sz="2400" dirty="0"/>
              <a:t>The advent of more powerful and cheaper hardware resulted in more complex applications. </a:t>
            </a:r>
          </a:p>
          <a:p>
            <a:pPr lvl="1" eaLnBrk="1" hangingPunct="1">
              <a:lnSpc>
                <a:spcPct val="90000"/>
              </a:lnSpc>
            </a:pPr>
            <a:r>
              <a:rPr lang="en-US" sz="2400" dirty="0"/>
              <a:t>The tools and technologies for primitive computer systems were inadequate for newer systems</a:t>
            </a:r>
          </a:p>
          <a:p>
            <a:pPr lvl="1" eaLnBrk="1" hangingPunct="1">
              <a:lnSpc>
                <a:spcPct val="90000"/>
              </a:lnSpc>
            </a:pPr>
            <a:r>
              <a:rPr lang="en-US" sz="2400" dirty="0"/>
              <a:t>Resulted in </a:t>
            </a:r>
          </a:p>
          <a:p>
            <a:pPr lvl="2" eaLnBrk="1" hangingPunct="1">
              <a:lnSpc>
                <a:spcPct val="90000"/>
              </a:lnSpc>
            </a:pPr>
            <a:r>
              <a:rPr lang="en-US" sz="2000" dirty="0"/>
              <a:t>Prolonged schedule slippages</a:t>
            </a:r>
          </a:p>
          <a:p>
            <a:pPr lvl="2" eaLnBrk="1" hangingPunct="1">
              <a:lnSpc>
                <a:spcPct val="90000"/>
              </a:lnSpc>
            </a:pPr>
            <a:r>
              <a:rPr lang="en-US" sz="2000" dirty="0"/>
              <a:t>Astronomical development and maintenance costs</a:t>
            </a:r>
          </a:p>
          <a:p>
            <a:pPr lvl="2" eaLnBrk="1" hangingPunct="1">
              <a:lnSpc>
                <a:spcPct val="90000"/>
              </a:lnSpc>
            </a:pPr>
            <a:r>
              <a:rPr lang="en-US" sz="2000" dirty="0"/>
              <a:t>Unreliable software systems</a:t>
            </a:r>
          </a:p>
          <a:p>
            <a:pPr lvl="2" eaLnBrk="1" hangingPunct="1">
              <a:lnSpc>
                <a:spcPct val="90000"/>
              </a:lnSpc>
            </a:pPr>
            <a:r>
              <a:rPr lang="en-US" sz="2000" dirty="0"/>
              <a:t>Disappointment !!!</a:t>
            </a:r>
          </a:p>
          <a:p>
            <a:pPr lvl="1" algn="ctr" eaLnBrk="1" hangingPunct="1">
              <a:lnSpc>
                <a:spcPct val="90000"/>
              </a:lnSpc>
              <a:buFontTx/>
              <a:buNone/>
            </a:pPr>
            <a:r>
              <a:rPr lang="en-US" sz="3200" dirty="0"/>
              <a:t>Software was in Crisis</a:t>
            </a:r>
          </a:p>
          <a:p>
            <a:pPr lvl="2" eaLnBrk="1" hangingPunct="1">
              <a:lnSpc>
                <a:spcPct val="90000"/>
              </a:lnSpc>
            </a:pPr>
            <a:endParaRPr lang="en-US" sz="3200" dirty="0"/>
          </a:p>
          <a:p>
            <a:pPr eaLnBrk="1" hangingPunct="1">
              <a:lnSpc>
                <a:spcPct val="90000"/>
              </a:lnSpc>
            </a:pPr>
            <a:endParaRPr lang="en-US" sz="2800" dirty="0">
              <a:solidFill>
                <a:srgbClr val="800080"/>
              </a:solidFill>
            </a:endParaRPr>
          </a:p>
        </p:txBody>
      </p:sp>
      <p:sp>
        <p:nvSpPr>
          <p:cNvPr id="18434"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96172C-CFD2-4854-8C01-220CD96CAEDD}" type="slidenum">
              <a:rPr lang="en-US"/>
              <a:pPr eaLnBrk="1" hangingPunct="1"/>
              <a:t>17</a:t>
            </a:fld>
            <a:endParaRPr lang="en-US"/>
          </a:p>
        </p:txBody>
      </p:sp>
    </p:spTree>
    <p:extLst>
      <p:ext uri="{BB962C8B-B14F-4D97-AF65-F5344CB8AC3E}">
        <p14:creationId xmlns:p14="http://schemas.microsoft.com/office/powerpoint/2010/main" val="1378087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0659">
                                            <p:txEl>
                                              <p:pRg st="8" end="8"/>
                                            </p:txEl>
                                          </p:spTgt>
                                        </p:tgtEl>
                                        <p:attrNameLst>
                                          <p:attrName>style.visibility</p:attrName>
                                        </p:attrNameLst>
                                      </p:cBhvr>
                                      <p:to>
                                        <p:strVal val="visible"/>
                                      </p:to>
                                    </p:set>
                                    <p:anim from="(-#ppt_w/2)" to="(#ppt_x)" calcmode="lin" valueType="num">
                                      <p:cBhvr>
                                        <p:cTn id="7" dur="600" fill="hold">
                                          <p:stCondLst>
                                            <p:cond delay="0"/>
                                          </p:stCondLst>
                                        </p:cTn>
                                        <p:tgtEl>
                                          <p:spTgt spid="70659">
                                            <p:txEl>
                                              <p:pRg st="8" end="8"/>
                                            </p:txEl>
                                          </p:spTgt>
                                        </p:tgtEl>
                                        <p:attrNameLst>
                                          <p:attrName>ppt_x</p:attrName>
                                        </p:attrNameLst>
                                      </p:cBhvr>
                                    </p:anim>
                                    <p:anim from="0" to="-1.0" calcmode="lin" valueType="num">
                                      <p:cBhvr>
                                        <p:cTn id="8" dur="200" decel="50000" autoRev="1" fill="hold">
                                          <p:stCondLst>
                                            <p:cond delay="600"/>
                                          </p:stCondLst>
                                        </p:cTn>
                                        <p:tgtEl>
                                          <p:spTgt spid="70659">
                                            <p:txEl>
                                              <p:pRg st="8" end="8"/>
                                            </p:txEl>
                                          </p:spTgt>
                                        </p:tgtEl>
                                        <p:attrNameLst>
                                          <p:attrName>xshear</p:attrName>
                                        </p:attrNameLst>
                                      </p:cBhvr>
                                    </p:anim>
                                    <p:animScale>
                                      <p:cBhvr>
                                        <p:cTn id="9" dur="200" decel="100000" autoRev="1" fill="hold">
                                          <p:stCondLst>
                                            <p:cond delay="600"/>
                                          </p:stCondLst>
                                        </p:cTn>
                                        <p:tgtEl>
                                          <p:spTgt spid="70659">
                                            <p:txEl>
                                              <p:pRg st="8" end="8"/>
                                            </p:txEl>
                                          </p:spTgt>
                                        </p:tgtEl>
                                      </p:cBhvr>
                                      <p:from x="100000" y="100000"/>
                                      <p:to x="80000" y="100000"/>
                                    </p:animScale>
                                    <p:anim by="(#ppt_h/3+#ppt_w*0.1)" calcmode="lin" valueType="num">
                                      <p:cBhvr additive="sum">
                                        <p:cTn id="10" dur="200" decel="100000" autoRev="1" fill="hold">
                                          <p:stCondLst>
                                            <p:cond delay="600"/>
                                          </p:stCondLst>
                                        </p:cTn>
                                        <p:tgtEl>
                                          <p:spTgt spid="70659">
                                            <p:txEl>
                                              <p:pRg st="8" end="8"/>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mph" presetSubtype="0" fill="hold" nodeType="clickEffect">
                                  <p:stCondLst>
                                    <p:cond delay="0"/>
                                  </p:stCondLst>
                                  <p:childTnLst>
                                    <p:animScale>
                                      <p:cBhvr>
                                        <p:cTn id="14" dur="2000" fill="hold"/>
                                        <p:tgtEl>
                                          <p:spTgt spid="70659">
                                            <p:txEl>
                                              <p:pRg st="8" end="8"/>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solidFill>
            <a:srgbClr val="2A274B"/>
          </a:solidFill>
        </p:spPr>
        <p:txBody>
          <a:bodyPr/>
          <a:lstStyle/>
          <a:p>
            <a:pPr eaLnBrk="1" hangingPunct="1"/>
            <a:r>
              <a:rPr lang="en-US" sz="4000">
                <a:solidFill>
                  <a:schemeClr val="bg1"/>
                </a:solidFill>
              </a:rPr>
              <a:t>The Birth of Software Engineering</a:t>
            </a:r>
          </a:p>
        </p:txBody>
      </p:sp>
      <p:sp>
        <p:nvSpPr>
          <p:cNvPr id="19460" name="Rectangle 3"/>
          <p:cNvSpPr>
            <a:spLocks noGrp="1" noChangeArrowheads="1"/>
          </p:cNvSpPr>
          <p:nvPr>
            <p:ph idx="1"/>
          </p:nvPr>
        </p:nvSpPr>
        <p:spPr>
          <a:xfrm>
            <a:off x="381000" y="1371600"/>
            <a:ext cx="8229600" cy="1219200"/>
          </a:xfrm>
        </p:spPr>
        <p:txBody>
          <a:bodyPr>
            <a:normAutofit lnSpcReduction="10000"/>
          </a:bodyPr>
          <a:lstStyle/>
          <a:p>
            <a:pPr eaLnBrk="1" hangingPunct="1">
              <a:lnSpc>
                <a:spcPct val="80000"/>
              </a:lnSpc>
            </a:pPr>
            <a:endParaRPr lang="en-US" sz="2400" dirty="0"/>
          </a:p>
          <a:p>
            <a:pPr eaLnBrk="1" hangingPunct="1">
              <a:lnSpc>
                <a:spcPct val="80000"/>
              </a:lnSpc>
            </a:pPr>
            <a:r>
              <a:rPr lang="en-US" sz="2400" dirty="0"/>
              <a:t>Born in 1960 in a conference on Software Crisis</a:t>
            </a:r>
          </a:p>
          <a:p>
            <a:pPr eaLnBrk="1" hangingPunct="1">
              <a:lnSpc>
                <a:spcPct val="80000"/>
              </a:lnSpc>
            </a:pPr>
            <a:r>
              <a:rPr lang="en-US" sz="2400" dirty="0"/>
              <a:t>Software Crisis resulted in realization that:</a:t>
            </a:r>
            <a:endParaRPr lang="en-US" sz="2800" dirty="0"/>
          </a:p>
        </p:txBody>
      </p:sp>
      <p:sp>
        <p:nvSpPr>
          <p:cNvPr id="19458"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9B44861-4C9E-498A-8ABB-D8D41CFFD54E}" type="slidenum">
              <a:rPr lang="en-US"/>
              <a:pPr eaLnBrk="1" hangingPunct="1"/>
              <a:t>18</a:t>
            </a:fld>
            <a:endParaRPr lang="en-US"/>
          </a:p>
        </p:txBody>
      </p:sp>
      <p:sp>
        <p:nvSpPr>
          <p:cNvPr id="71685" name="Text Box 5"/>
          <p:cNvSpPr txBox="1">
            <a:spLocks noChangeArrowheads="1"/>
          </p:cNvSpPr>
          <p:nvPr/>
        </p:nvSpPr>
        <p:spPr bwMode="auto">
          <a:xfrm>
            <a:off x="914400" y="2898775"/>
            <a:ext cx="7467600" cy="530225"/>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20000"/>
              </a:spcBef>
            </a:pPr>
            <a:r>
              <a:rPr lang="en-US" sz="3200">
                <a:solidFill>
                  <a:schemeClr val="bg1"/>
                </a:solidFill>
              </a:rPr>
              <a:t>“Coding” alone was not enough!!</a:t>
            </a:r>
          </a:p>
        </p:txBody>
      </p:sp>
      <p:sp>
        <p:nvSpPr>
          <p:cNvPr id="71686" name="Text Box 6"/>
          <p:cNvSpPr txBox="1">
            <a:spLocks noChangeArrowheads="1"/>
          </p:cNvSpPr>
          <p:nvPr/>
        </p:nvSpPr>
        <p:spPr bwMode="auto">
          <a:xfrm>
            <a:off x="914400" y="3962400"/>
            <a:ext cx="7467600" cy="1554163"/>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dirty="0">
                <a:solidFill>
                  <a:schemeClr val="bg1"/>
                </a:solidFill>
              </a:rPr>
              <a:t>New techniques and methods were required to control the complexity inherent in “LARGE” software systems</a:t>
            </a:r>
          </a:p>
        </p:txBody>
      </p:sp>
    </p:spTree>
    <p:extLst>
      <p:ext uri="{BB962C8B-B14F-4D97-AF65-F5344CB8AC3E}">
        <p14:creationId xmlns:p14="http://schemas.microsoft.com/office/powerpoint/2010/main" val="1174476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checkerboard(across)">
                                      <p:cBhvr>
                                        <p:cTn id="7" dur="500"/>
                                        <p:tgtEl>
                                          <p:spTgt spid="716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6"/>
                                        </p:tgtEl>
                                        <p:attrNameLst>
                                          <p:attrName>style.visibility</p:attrName>
                                        </p:attrNameLst>
                                      </p:cBhvr>
                                      <p:to>
                                        <p:strVal val="visible"/>
                                      </p:to>
                                    </p:set>
                                    <p:animEffect transition="in" filter="checkerboard(across)">
                                      <p:cBhvr>
                                        <p:cTn id="12" dur="500"/>
                                        <p:tgtEl>
                                          <p:spTgt spid="71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animBg="1"/>
      <p:bldP spid="7168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304800"/>
            <a:ext cx="7696200" cy="1477963"/>
          </a:xfrm>
          <a:solidFill>
            <a:srgbClr val="2A274B"/>
          </a:solidFill>
        </p:spPr>
        <p:txBody>
          <a:bodyPr>
            <a:normAutofit fontScale="90000"/>
          </a:bodyPr>
          <a:lstStyle/>
          <a:p>
            <a:pPr eaLnBrk="1" hangingPunct="1"/>
            <a:r>
              <a:rPr lang="en-US" sz="4000">
                <a:solidFill>
                  <a:schemeClr val="bg1"/>
                </a:solidFill>
              </a:rPr>
              <a:t/>
            </a:r>
            <a:br>
              <a:rPr lang="en-US" sz="4000">
                <a:solidFill>
                  <a:schemeClr val="bg1"/>
                </a:solidFill>
              </a:rPr>
            </a:br>
            <a:r>
              <a:rPr lang="en-US" sz="4000">
                <a:solidFill>
                  <a:schemeClr val="bg1"/>
                </a:solidFill>
              </a:rPr>
              <a:t>The Birth of Software Engineering…</a:t>
            </a:r>
            <a:br>
              <a:rPr lang="en-US" sz="4000">
                <a:solidFill>
                  <a:schemeClr val="bg1"/>
                </a:solidFill>
              </a:rPr>
            </a:br>
            <a:endParaRPr lang="en-US" sz="4000">
              <a:solidFill>
                <a:schemeClr val="bg1"/>
              </a:solidFill>
            </a:endParaRPr>
          </a:p>
        </p:txBody>
      </p:sp>
      <p:sp>
        <p:nvSpPr>
          <p:cNvPr id="20484" name="Rectangle 3"/>
          <p:cNvSpPr>
            <a:spLocks noGrp="1" noChangeArrowheads="1"/>
          </p:cNvSpPr>
          <p:nvPr>
            <p:ph idx="1"/>
          </p:nvPr>
        </p:nvSpPr>
        <p:spPr>
          <a:xfrm>
            <a:off x="457200" y="1981200"/>
            <a:ext cx="8229600" cy="1905000"/>
          </a:xfrm>
        </p:spPr>
        <p:txBody>
          <a:bodyPr/>
          <a:lstStyle/>
          <a:p>
            <a:pPr eaLnBrk="1" hangingPunct="1"/>
            <a:endParaRPr lang="en-US" sz="2800" dirty="0"/>
          </a:p>
          <a:p>
            <a:pPr eaLnBrk="1" hangingPunct="1"/>
            <a:r>
              <a:rPr lang="en-US" sz="2800" dirty="0"/>
              <a:t>Decision</a:t>
            </a:r>
          </a:p>
          <a:p>
            <a:pPr lvl="1" eaLnBrk="1" hangingPunct="1">
              <a:buFontTx/>
              <a:buNone/>
            </a:pPr>
            <a:r>
              <a:rPr lang="en-US" sz="2400" dirty="0"/>
              <a:t>  There should be some engineering principles applied for the development of successful software</a:t>
            </a:r>
          </a:p>
        </p:txBody>
      </p:sp>
      <p:sp>
        <p:nvSpPr>
          <p:cNvPr id="20482"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810C44F-30F5-4A25-A6C8-BF8FDC3D258E}" type="slidenum">
              <a:rPr lang="en-US"/>
              <a:pPr eaLnBrk="1" hangingPunct="1"/>
              <a:t>19</a:t>
            </a:fld>
            <a:endParaRPr lang="en-US"/>
          </a:p>
        </p:txBody>
      </p:sp>
      <p:sp>
        <p:nvSpPr>
          <p:cNvPr id="123909" name="Text Box 5"/>
          <p:cNvSpPr txBox="1">
            <a:spLocks noChangeArrowheads="1"/>
          </p:cNvSpPr>
          <p:nvPr/>
        </p:nvSpPr>
        <p:spPr bwMode="auto">
          <a:xfrm>
            <a:off x="1066800" y="4343400"/>
            <a:ext cx="7086600" cy="1066800"/>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a:solidFill>
                  <a:schemeClr val="bg1"/>
                </a:solidFill>
              </a:rPr>
              <a:t>The Term ‘Software Engineering’ was coined</a:t>
            </a:r>
          </a:p>
        </p:txBody>
      </p:sp>
    </p:spTree>
    <p:extLst>
      <p:ext uri="{BB962C8B-B14F-4D97-AF65-F5344CB8AC3E}">
        <p14:creationId xmlns:p14="http://schemas.microsoft.com/office/powerpoint/2010/main" val="2316236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3909"/>
                                        </p:tgtEl>
                                        <p:attrNameLst>
                                          <p:attrName>style.visibility</p:attrName>
                                        </p:attrNameLst>
                                      </p:cBhvr>
                                      <p:to>
                                        <p:strVal val="visible"/>
                                      </p:to>
                                    </p:set>
                                    <p:animEffect transition="in" filter="checkerboard(across)">
                                      <p:cBhvr>
                                        <p:cTn id="7" dur="500"/>
                                        <p:tgtEl>
                                          <p:spTgt spid="123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solidFill>
            <a:srgbClr val="2A274B"/>
          </a:solidFill>
        </p:spPr>
        <p:txBody>
          <a:bodyPr/>
          <a:lstStyle/>
          <a:p>
            <a:pPr eaLnBrk="1" hangingPunct="1"/>
            <a:r>
              <a:rPr lang="en-US" sz="4000">
                <a:solidFill>
                  <a:schemeClr val="bg1"/>
                </a:solidFill>
              </a:rPr>
              <a:t>Software Engineering-Definitions</a:t>
            </a:r>
          </a:p>
        </p:txBody>
      </p:sp>
      <p:sp>
        <p:nvSpPr>
          <p:cNvPr id="21508" name="Rectangle 3"/>
          <p:cNvSpPr>
            <a:spLocks noGrp="1" noChangeArrowheads="1"/>
          </p:cNvSpPr>
          <p:nvPr>
            <p:ph idx="1"/>
          </p:nvPr>
        </p:nvSpPr>
        <p:spPr/>
        <p:txBody>
          <a:bodyPr/>
          <a:lstStyle/>
          <a:p>
            <a:pPr marL="533400" indent="-533400" eaLnBrk="1" hangingPunct="1">
              <a:lnSpc>
                <a:spcPct val="80000"/>
              </a:lnSpc>
              <a:buFontTx/>
              <a:buNone/>
            </a:pPr>
            <a:r>
              <a:rPr lang="en-US" sz="2800" b="1" u="sng" dirty="0"/>
              <a:t>IEEE </a:t>
            </a:r>
          </a:p>
          <a:p>
            <a:pPr marL="533400" indent="-533400" eaLnBrk="1" hangingPunct="1">
              <a:lnSpc>
                <a:spcPct val="80000"/>
              </a:lnSpc>
              <a:buFontTx/>
              <a:buNone/>
            </a:pPr>
            <a:endParaRPr lang="en-US" sz="2800" b="1" u="sng" dirty="0"/>
          </a:p>
          <a:p>
            <a:pPr marL="533400" indent="-533400" algn="ctr" eaLnBrk="1" hangingPunct="1">
              <a:lnSpc>
                <a:spcPct val="80000"/>
              </a:lnSpc>
              <a:buFontTx/>
              <a:buNone/>
            </a:pPr>
            <a:r>
              <a:rPr lang="en-US" sz="3600" dirty="0"/>
              <a:t>The application of a systematic, disciplined, quantifiable approach to the development, operation, and maintenance of software; that is, </a:t>
            </a:r>
            <a:r>
              <a:rPr lang="en-US" sz="3600" u="sng" dirty="0"/>
              <a:t>the application of engineering to software</a:t>
            </a:r>
            <a:endParaRPr lang="en-US" sz="3600" dirty="0"/>
          </a:p>
          <a:p>
            <a:pPr marL="533400" indent="-533400" eaLnBrk="1" hangingPunct="1">
              <a:lnSpc>
                <a:spcPct val="80000"/>
              </a:lnSpc>
            </a:pPr>
            <a:endParaRPr lang="en-US" sz="3600" dirty="0"/>
          </a:p>
          <a:p>
            <a:pPr marL="533400" indent="-533400" eaLnBrk="1" hangingPunct="1">
              <a:lnSpc>
                <a:spcPct val="80000"/>
              </a:lnSpc>
              <a:buFontTx/>
              <a:buNone/>
            </a:pPr>
            <a:endParaRPr lang="en-US" sz="2800" dirty="0"/>
          </a:p>
          <a:p>
            <a:pPr marL="533400" indent="-533400" eaLnBrk="1" hangingPunct="1">
              <a:lnSpc>
                <a:spcPct val="80000"/>
              </a:lnSpc>
            </a:pPr>
            <a:endParaRPr lang="en-US" sz="2800" dirty="0"/>
          </a:p>
        </p:txBody>
      </p:sp>
      <p:sp>
        <p:nvSpPr>
          <p:cNvPr id="2150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743F45-8DC3-49AB-AC53-FF1930A233FF}" type="slidenum">
              <a:rPr lang="en-US"/>
              <a:pPr eaLnBrk="1" hangingPunct="1"/>
              <a:t>20</a:t>
            </a:fld>
            <a:endParaRPr lang="en-US"/>
          </a:p>
        </p:txBody>
      </p:sp>
    </p:spTree>
    <p:extLst>
      <p:ext uri="{BB962C8B-B14F-4D97-AF65-F5344CB8AC3E}">
        <p14:creationId xmlns:p14="http://schemas.microsoft.com/office/powerpoint/2010/main" val="1438927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sz="4000" dirty="0">
                <a:solidFill>
                  <a:schemeClr val="tx1"/>
                </a:solidFill>
              </a:rPr>
              <a:t>Software Engineering-Definitions</a:t>
            </a:r>
          </a:p>
        </p:txBody>
      </p:sp>
      <p:sp>
        <p:nvSpPr>
          <p:cNvPr id="22532" name="Rectangle 3"/>
          <p:cNvSpPr>
            <a:spLocks noGrp="1" noChangeArrowheads="1"/>
          </p:cNvSpPr>
          <p:nvPr>
            <p:ph idx="1"/>
          </p:nvPr>
        </p:nvSpPr>
        <p:spPr/>
        <p:txBody>
          <a:bodyPr/>
          <a:lstStyle/>
          <a:p>
            <a:pPr algn="just" eaLnBrk="1" hangingPunct="1">
              <a:buFontTx/>
              <a:buNone/>
            </a:pPr>
            <a:r>
              <a:rPr lang="en-US" b="1" u="sng" dirty="0"/>
              <a:t>Ian </a:t>
            </a:r>
            <a:r>
              <a:rPr lang="en-US" b="1" u="sng" dirty="0" err="1"/>
              <a:t>Sommerville</a:t>
            </a:r>
            <a:r>
              <a:rPr lang="en-US" b="1" u="sng" dirty="0"/>
              <a:t>-</a:t>
            </a:r>
            <a:r>
              <a:rPr lang="en-US" dirty="0"/>
              <a:t> All aspects of software production:</a:t>
            </a:r>
          </a:p>
          <a:p>
            <a:pPr algn="just" eaLnBrk="1" hangingPunct="1">
              <a:buFontTx/>
              <a:buNone/>
            </a:pPr>
            <a:r>
              <a:rPr lang="en-US" dirty="0"/>
              <a:t>	Software engineering is not just concerned with the technical processes of software development, </a:t>
            </a:r>
            <a:r>
              <a:rPr lang="en-US" u="sng" dirty="0"/>
              <a:t>but also with activities</a:t>
            </a:r>
            <a:r>
              <a:rPr lang="en-US" dirty="0"/>
              <a:t> such as software project management and with the development of tools, methods and theories </a:t>
            </a:r>
            <a:r>
              <a:rPr lang="en-US" u="sng" dirty="0"/>
              <a:t>to support software production</a:t>
            </a:r>
          </a:p>
          <a:p>
            <a:pPr algn="just" eaLnBrk="1" hangingPunct="1">
              <a:buFontTx/>
              <a:buNone/>
            </a:pPr>
            <a:endParaRPr lang="en-US" dirty="0"/>
          </a:p>
          <a:p>
            <a:pPr eaLnBrk="1" hangingPunct="1"/>
            <a:endParaRPr lang="en-US" dirty="0"/>
          </a:p>
        </p:txBody>
      </p:sp>
      <p:sp>
        <p:nvSpPr>
          <p:cNvPr id="22530"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EAE2EC-B24E-4767-867A-217226094B30}" type="slidenum">
              <a:rPr lang="en-US"/>
              <a:pPr eaLnBrk="1" hangingPunct="1"/>
              <a:t>21</a:t>
            </a:fld>
            <a:endParaRPr lang="en-US"/>
          </a:p>
        </p:txBody>
      </p:sp>
    </p:spTree>
    <p:extLst>
      <p:ext uri="{BB962C8B-B14F-4D97-AF65-F5344CB8AC3E}">
        <p14:creationId xmlns:p14="http://schemas.microsoft.com/office/powerpoint/2010/main" val="3064588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z="5400" b="1">
                <a:solidFill>
                  <a:schemeClr val="bg1"/>
                </a:solidFill>
              </a:rPr>
              <a:t>Software Engineering</a:t>
            </a:r>
          </a:p>
        </p:txBody>
      </p:sp>
      <p:sp>
        <p:nvSpPr>
          <p:cNvPr id="23554"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67F135-F37F-4E79-8044-7CDE07633E30}" type="slidenum">
              <a:rPr lang="en-US"/>
              <a:pPr eaLnBrk="1" hangingPunct="1"/>
              <a:t>22</a:t>
            </a:fld>
            <a:endParaRPr lang="en-US"/>
          </a:p>
        </p:txBody>
      </p:sp>
      <p:sp>
        <p:nvSpPr>
          <p:cNvPr id="126980" name="Text Box 4"/>
          <p:cNvSpPr txBox="1">
            <a:spLocks noChangeArrowheads="1"/>
          </p:cNvSpPr>
          <p:nvPr/>
        </p:nvSpPr>
        <p:spPr bwMode="auto">
          <a:xfrm>
            <a:off x="609600" y="3581400"/>
            <a:ext cx="8153400" cy="2289175"/>
          </a:xfrm>
          <a:prstGeom prst="rect">
            <a:avLst/>
          </a:prstGeom>
          <a:solidFill>
            <a:srgbClr val="CC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600" b="1">
                <a:solidFill>
                  <a:schemeClr val="bg1"/>
                </a:solidFill>
              </a:rPr>
              <a:t>Software Engineering is not just about producing software, but about producing software in a COST-EFFECTIVE manner.</a:t>
            </a:r>
          </a:p>
        </p:txBody>
      </p:sp>
      <p:sp>
        <p:nvSpPr>
          <p:cNvPr id="126981" name="Text Box 5"/>
          <p:cNvSpPr txBox="1">
            <a:spLocks noChangeArrowheads="1"/>
          </p:cNvSpPr>
          <p:nvPr/>
        </p:nvSpPr>
        <p:spPr bwMode="auto">
          <a:xfrm>
            <a:off x="609600" y="1905000"/>
            <a:ext cx="8077200" cy="1190625"/>
          </a:xfrm>
          <a:prstGeom prst="rect">
            <a:avLst/>
          </a:prstGeom>
          <a:solidFill>
            <a:srgbClr val="CC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3600" b="1">
                <a:solidFill>
                  <a:schemeClr val="bg1"/>
                </a:solidFill>
              </a:rPr>
              <a:t>The set of processes and tools to develop software</a:t>
            </a:r>
          </a:p>
        </p:txBody>
      </p:sp>
    </p:spTree>
    <p:extLst>
      <p:ext uri="{BB962C8B-B14F-4D97-AF65-F5344CB8AC3E}">
        <p14:creationId xmlns:p14="http://schemas.microsoft.com/office/powerpoint/2010/main" val="20471285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6981"/>
                                        </p:tgtEl>
                                        <p:attrNameLst>
                                          <p:attrName>style.visibility</p:attrName>
                                        </p:attrNameLst>
                                      </p:cBhvr>
                                      <p:to>
                                        <p:strVal val="visible"/>
                                      </p:to>
                                    </p:set>
                                    <p:animEffect transition="in" filter="checkerboard(across)">
                                      <p:cBhvr>
                                        <p:cTn id="7" dur="500"/>
                                        <p:tgtEl>
                                          <p:spTgt spid="1269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6980"/>
                                        </p:tgtEl>
                                        <p:attrNameLst>
                                          <p:attrName>style.visibility</p:attrName>
                                        </p:attrNameLst>
                                      </p:cBhvr>
                                      <p:to>
                                        <p:strVal val="visible"/>
                                      </p:to>
                                    </p:set>
                                    <p:animEffect transition="in" filter="checkerboard(across)">
                                      <p:cBhvr>
                                        <p:cTn id="12" dur="500"/>
                                        <p:tgtEl>
                                          <p:spTgt spid="126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0" grpId="0" animBg="1"/>
      <p:bldP spid="12698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solidFill>
            <a:srgbClr val="2A274B"/>
          </a:solidFill>
        </p:spPr>
        <p:txBody>
          <a:bodyPr>
            <a:normAutofit/>
          </a:bodyPr>
          <a:lstStyle/>
          <a:p>
            <a:pPr eaLnBrk="1" hangingPunct="1"/>
            <a:r>
              <a:rPr lang="en-US" sz="4000">
                <a:solidFill>
                  <a:schemeClr val="bg1"/>
                </a:solidFill>
              </a:rPr>
              <a:t>Software Engineering: Points to Remember</a:t>
            </a:r>
          </a:p>
        </p:txBody>
      </p:sp>
      <p:sp>
        <p:nvSpPr>
          <p:cNvPr id="24580" name="Rectangle 3"/>
          <p:cNvSpPr>
            <a:spLocks noGrp="1" noChangeArrowheads="1"/>
          </p:cNvSpPr>
          <p:nvPr>
            <p:ph idx="1"/>
          </p:nvPr>
        </p:nvSpPr>
        <p:spPr>
          <a:xfrm>
            <a:off x="457200" y="1600200"/>
            <a:ext cx="8229600" cy="2895600"/>
          </a:xfrm>
        </p:spPr>
        <p:txBody>
          <a:bodyPr/>
          <a:lstStyle/>
          <a:p>
            <a:pPr eaLnBrk="1" hangingPunct="1"/>
            <a:r>
              <a:rPr lang="en-US" sz="2800" dirty="0"/>
              <a:t>SE is has a wide scope and is concerned with anything that has something to do with software</a:t>
            </a:r>
          </a:p>
          <a:p>
            <a:pPr eaLnBrk="1" hangingPunct="1"/>
            <a:r>
              <a:rPr lang="en-US" sz="2800" dirty="0"/>
              <a:t>SE is concerned with cost effective software development</a:t>
            </a:r>
          </a:p>
          <a:p>
            <a:pPr eaLnBrk="1" hangingPunct="1"/>
            <a:r>
              <a:rPr lang="en-US" sz="2800" dirty="0"/>
              <a:t>SE is </a:t>
            </a:r>
            <a:r>
              <a:rPr lang="en-US" sz="2800" b="1" dirty="0"/>
              <a:t>NOT</a:t>
            </a:r>
            <a:r>
              <a:rPr lang="en-US" sz="2800" dirty="0"/>
              <a:t> just coding; there is a lot more to it</a:t>
            </a:r>
          </a:p>
        </p:txBody>
      </p:sp>
      <p:sp>
        <p:nvSpPr>
          <p:cNvPr id="24578"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D68311-69F8-4C99-9F4B-00FCA723E52F}" type="slidenum">
              <a:rPr lang="en-US"/>
              <a:pPr eaLnBrk="1" hangingPunct="1"/>
              <a:t>23</a:t>
            </a:fld>
            <a:endParaRPr lang="en-US"/>
          </a:p>
        </p:txBody>
      </p:sp>
      <p:sp>
        <p:nvSpPr>
          <p:cNvPr id="80900" name="Rectangle 4"/>
          <p:cNvSpPr>
            <a:spLocks noChangeArrowheads="1"/>
          </p:cNvSpPr>
          <p:nvPr/>
        </p:nvSpPr>
        <p:spPr bwMode="auto">
          <a:xfrm>
            <a:off x="228601" y="5257800"/>
            <a:ext cx="7848600" cy="1077218"/>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20000"/>
              </a:spcBef>
            </a:pPr>
            <a:r>
              <a:rPr lang="en-US" sz="3200" dirty="0">
                <a:solidFill>
                  <a:schemeClr val="bg1"/>
                </a:solidFill>
              </a:rPr>
              <a:t>SE is nothing but a disciplined and systematic approach to developing software</a:t>
            </a:r>
          </a:p>
        </p:txBody>
      </p:sp>
    </p:spTree>
    <p:extLst>
      <p:ext uri="{BB962C8B-B14F-4D97-AF65-F5344CB8AC3E}">
        <p14:creationId xmlns:p14="http://schemas.microsoft.com/office/powerpoint/2010/main" val="2496639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checkerboard(across)">
                                      <p:cBhvr>
                                        <p:cTn id="7" dur="500"/>
                                        <p:tgtEl>
                                          <p:spTgt spid="80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solidFill>
            <a:srgbClr val="2A274B"/>
          </a:solidFill>
        </p:spPr>
        <p:txBody>
          <a:bodyPr/>
          <a:lstStyle/>
          <a:p>
            <a:pPr eaLnBrk="1" hangingPunct="1"/>
            <a:r>
              <a:rPr lang="en-US">
                <a:solidFill>
                  <a:schemeClr val="bg1"/>
                </a:solidFill>
              </a:rPr>
              <a:t>No Silver Bullet</a:t>
            </a:r>
          </a:p>
        </p:txBody>
      </p:sp>
      <p:sp>
        <p:nvSpPr>
          <p:cNvPr id="25604" name="Rectangle 3"/>
          <p:cNvSpPr>
            <a:spLocks noGrp="1" noChangeArrowheads="1"/>
          </p:cNvSpPr>
          <p:nvPr>
            <p:ph idx="1"/>
          </p:nvPr>
        </p:nvSpPr>
        <p:spPr>
          <a:xfrm>
            <a:off x="457200" y="1600200"/>
            <a:ext cx="8229600" cy="3276600"/>
          </a:xfrm>
        </p:spPr>
        <p:txBody>
          <a:bodyPr/>
          <a:lstStyle/>
          <a:p>
            <a:pPr eaLnBrk="1" hangingPunct="1">
              <a:lnSpc>
                <a:spcPct val="90000"/>
              </a:lnSpc>
            </a:pPr>
            <a:r>
              <a:rPr lang="en-US" dirty="0"/>
              <a:t>Fred Brooks, “The Mythical Man-month”</a:t>
            </a:r>
          </a:p>
          <a:p>
            <a:pPr eaLnBrk="1" hangingPunct="1">
              <a:lnSpc>
                <a:spcPct val="90000"/>
              </a:lnSpc>
            </a:pPr>
            <a:r>
              <a:rPr lang="en-US" dirty="0"/>
              <a:t>There is no short cut to software development</a:t>
            </a:r>
          </a:p>
          <a:p>
            <a:pPr eaLnBrk="1" hangingPunct="1">
              <a:lnSpc>
                <a:spcPct val="90000"/>
              </a:lnSpc>
            </a:pPr>
            <a:r>
              <a:rPr lang="en-US" dirty="0"/>
              <a:t>Software can be disastrous to managers in the form of:</a:t>
            </a:r>
          </a:p>
          <a:p>
            <a:pPr lvl="2" eaLnBrk="1" hangingPunct="1">
              <a:lnSpc>
                <a:spcPct val="90000"/>
              </a:lnSpc>
            </a:pPr>
            <a:r>
              <a:rPr lang="en-US" dirty="0"/>
              <a:t>Schedule slippages</a:t>
            </a:r>
          </a:p>
          <a:p>
            <a:pPr lvl="2" eaLnBrk="1" hangingPunct="1">
              <a:lnSpc>
                <a:spcPct val="90000"/>
              </a:lnSpc>
            </a:pPr>
            <a:r>
              <a:rPr lang="en-US" dirty="0"/>
              <a:t>High costs</a:t>
            </a:r>
          </a:p>
          <a:p>
            <a:pPr lvl="2" eaLnBrk="1" hangingPunct="1">
              <a:lnSpc>
                <a:spcPct val="90000"/>
              </a:lnSpc>
            </a:pPr>
            <a:r>
              <a:rPr lang="en-US" dirty="0"/>
              <a:t>Delivery of unreliable systems</a:t>
            </a:r>
          </a:p>
        </p:txBody>
      </p:sp>
      <p:sp>
        <p:nvSpPr>
          <p:cNvPr id="25602"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DF98D8A-A00F-4584-AF82-2FE2272B1A22}" type="slidenum">
              <a:rPr lang="en-US"/>
              <a:pPr eaLnBrk="1" hangingPunct="1"/>
              <a:t>24</a:t>
            </a:fld>
            <a:endParaRPr lang="en-US"/>
          </a:p>
        </p:txBody>
      </p:sp>
      <p:sp>
        <p:nvSpPr>
          <p:cNvPr id="25605" name="Rectangle 6"/>
          <p:cNvSpPr>
            <a:spLocks noChangeArrowheads="1"/>
          </p:cNvSpPr>
          <p:nvPr/>
        </p:nvSpPr>
        <p:spPr bwMode="auto">
          <a:xfrm>
            <a:off x="228600" y="5486400"/>
            <a:ext cx="83502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800" b="1" dirty="0"/>
              <a:t>Begin upright and upfront with a systematic approach to building software</a:t>
            </a:r>
          </a:p>
        </p:txBody>
      </p:sp>
    </p:spTree>
    <p:extLst>
      <p:ext uri="{BB962C8B-B14F-4D97-AF65-F5344CB8AC3E}">
        <p14:creationId xmlns:p14="http://schemas.microsoft.com/office/powerpoint/2010/main" val="4191461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274638"/>
            <a:ext cx="7772400" cy="1630362"/>
          </a:xfrm>
          <a:solidFill>
            <a:srgbClr val="2A274B"/>
          </a:solidFill>
        </p:spPr>
        <p:txBody>
          <a:bodyPr>
            <a:normAutofit fontScale="90000"/>
          </a:bodyPr>
          <a:lstStyle/>
          <a:p>
            <a:pPr eaLnBrk="1" hangingPunct="1"/>
            <a:r>
              <a:rPr lang="en-US" sz="4000">
                <a:solidFill>
                  <a:schemeClr val="bg1"/>
                </a:solidFill>
              </a:rPr>
              <a:t/>
            </a:r>
            <a:br>
              <a:rPr lang="en-US" sz="4000">
                <a:solidFill>
                  <a:schemeClr val="bg1"/>
                </a:solidFill>
              </a:rPr>
            </a:br>
            <a:r>
              <a:rPr lang="en-US" sz="4000">
                <a:solidFill>
                  <a:schemeClr val="bg1"/>
                </a:solidFill>
              </a:rPr>
              <a:t>Characteristics of a Well Engineered Software</a:t>
            </a:r>
            <a:br>
              <a:rPr lang="en-US" sz="4000">
                <a:solidFill>
                  <a:schemeClr val="bg1"/>
                </a:solidFill>
              </a:rPr>
            </a:br>
            <a:endParaRPr lang="en-US" sz="4000">
              <a:solidFill>
                <a:schemeClr val="bg1"/>
              </a:solidFill>
            </a:endParaRPr>
          </a:p>
        </p:txBody>
      </p:sp>
      <p:sp>
        <p:nvSpPr>
          <p:cNvPr id="26628" name="Rectangle 5"/>
          <p:cNvSpPr>
            <a:spLocks noGrp="1" noChangeArrowheads="1"/>
          </p:cNvSpPr>
          <p:nvPr>
            <p:ph idx="1"/>
          </p:nvPr>
        </p:nvSpPr>
        <p:spPr>
          <a:xfrm>
            <a:off x="685800" y="2057400"/>
            <a:ext cx="3962400" cy="4114800"/>
          </a:xfrm>
          <a:noFill/>
        </p:spPr>
        <p:txBody>
          <a:bodyPr/>
          <a:lstStyle/>
          <a:p>
            <a:pPr eaLnBrk="1" hangingPunct="1"/>
            <a:endParaRPr lang="en-US" sz="3600" b="1" dirty="0"/>
          </a:p>
          <a:p>
            <a:pPr eaLnBrk="1" hangingPunct="1"/>
            <a:r>
              <a:rPr lang="en-US" sz="3600" dirty="0"/>
              <a:t>Provides the required functionality</a:t>
            </a:r>
          </a:p>
          <a:p>
            <a:pPr eaLnBrk="1" hangingPunct="1"/>
            <a:r>
              <a:rPr lang="en-US" sz="3600" dirty="0"/>
              <a:t>Maintainable</a:t>
            </a:r>
          </a:p>
        </p:txBody>
      </p:sp>
      <p:sp>
        <p:nvSpPr>
          <p:cNvPr id="2662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EF49BFB-B6A0-45F7-8493-75AD201515F2}" type="slidenum">
              <a:rPr lang="en-US"/>
              <a:pPr eaLnBrk="1" hangingPunct="1"/>
              <a:t>25</a:t>
            </a:fld>
            <a:endParaRPr lang="en-US"/>
          </a:p>
        </p:txBody>
      </p:sp>
      <p:sp>
        <p:nvSpPr>
          <p:cNvPr id="26629" name="Rectangle 6"/>
          <p:cNvSpPr>
            <a:spLocks noChangeArrowheads="1"/>
          </p:cNvSpPr>
          <p:nvPr/>
        </p:nvSpPr>
        <p:spPr bwMode="auto">
          <a:xfrm>
            <a:off x="4953000" y="1981200"/>
            <a:ext cx="396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Symbol" pitchFamily="18" charset="2"/>
              <a:buChar char="·"/>
            </a:pPr>
            <a:endParaRPr lang="en-US" sz="3600" b="1" dirty="0"/>
          </a:p>
          <a:p>
            <a:pPr marL="342900" indent="-342900">
              <a:spcBef>
                <a:spcPct val="20000"/>
              </a:spcBef>
              <a:buFont typeface="Symbol" pitchFamily="18" charset="2"/>
              <a:buChar char="·"/>
            </a:pPr>
            <a:r>
              <a:rPr lang="en-US" sz="3600" dirty="0"/>
              <a:t>Efficient</a:t>
            </a:r>
          </a:p>
          <a:p>
            <a:pPr marL="342900" indent="-342900">
              <a:spcBef>
                <a:spcPct val="20000"/>
              </a:spcBef>
              <a:buFont typeface="Symbol" pitchFamily="18" charset="2"/>
              <a:buChar char="·"/>
            </a:pPr>
            <a:r>
              <a:rPr lang="en-US" sz="3600" dirty="0"/>
              <a:t>User-friendly</a:t>
            </a:r>
          </a:p>
          <a:p>
            <a:pPr marL="342900" indent="-342900">
              <a:spcBef>
                <a:spcPct val="20000"/>
              </a:spcBef>
              <a:buFont typeface="Symbol" pitchFamily="18" charset="2"/>
              <a:buChar char="·"/>
            </a:pPr>
            <a:r>
              <a:rPr lang="en-US" sz="3600" dirty="0"/>
              <a:t>Cost-effective</a:t>
            </a:r>
          </a:p>
          <a:p>
            <a:pPr marL="342900" indent="-342900">
              <a:spcBef>
                <a:spcPct val="20000"/>
              </a:spcBef>
              <a:buFontTx/>
              <a:buChar char="•"/>
            </a:pPr>
            <a:r>
              <a:rPr lang="en-US" sz="3600" dirty="0"/>
              <a:t>Reliable</a:t>
            </a:r>
          </a:p>
          <a:p>
            <a:pPr marL="342900" indent="-342900">
              <a:spcBef>
                <a:spcPct val="20000"/>
              </a:spcBef>
            </a:pPr>
            <a:endParaRPr lang="en-US" sz="4000" dirty="0"/>
          </a:p>
        </p:txBody>
      </p:sp>
    </p:spTree>
    <p:extLst>
      <p:ext uri="{BB962C8B-B14F-4D97-AF65-F5344CB8AC3E}">
        <p14:creationId xmlns:p14="http://schemas.microsoft.com/office/powerpoint/2010/main" val="352692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idx="1"/>
          </p:nvPr>
        </p:nvSpPr>
        <p:spPr/>
        <p:txBody>
          <a:bodyPr/>
          <a:lstStyle/>
          <a:p>
            <a:pPr algn="ctr" eaLnBrk="1" hangingPunct="1">
              <a:spcBef>
                <a:spcPct val="50000"/>
              </a:spcBef>
              <a:buClr>
                <a:schemeClr val="bg1"/>
              </a:buClr>
              <a:buFontTx/>
              <a:buNone/>
            </a:pPr>
            <a:r>
              <a:rPr lang="en-US" sz="4400" b="1" dirty="0"/>
              <a:t>A software engineer is challenged to produce high-quality software with a finite amount of resources, within predicted schedule and budget</a:t>
            </a:r>
          </a:p>
          <a:p>
            <a:pPr eaLnBrk="1" hangingPunct="1"/>
            <a:endParaRPr lang="en-US" sz="3600" b="1" dirty="0"/>
          </a:p>
        </p:txBody>
      </p:sp>
      <p:sp>
        <p:nvSpPr>
          <p:cNvPr id="27650"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2E56F7-58E7-468D-A675-ADE9042E664F}" type="slidenum">
              <a:rPr lang="en-US"/>
              <a:pPr eaLnBrk="1" hangingPunct="1"/>
              <a:t>26</a:t>
            </a:fld>
            <a:endParaRPr lang="en-US"/>
          </a:p>
        </p:txBody>
      </p:sp>
    </p:spTree>
    <p:extLst>
      <p:ext uri="{BB962C8B-B14F-4D97-AF65-F5344CB8AC3E}">
        <p14:creationId xmlns:p14="http://schemas.microsoft.com/office/powerpoint/2010/main" val="2633856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solidFill>
            <a:srgbClr val="2A274B"/>
          </a:solidFill>
        </p:spPr>
        <p:txBody>
          <a:bodyPr/>
          <a:lstStyle/>
          <a:p>
            <a:pPr eaLnBrk="1" hangingPunct="1"/>
            <a:r>
              <a:rPr lang="en-US">
                <a:solidFill>
                  <a:schemeClr val="bg1"/>
                </a:solidFill>
              </a:rPr>
              <a:t>The Balancing Act</a:t>
            </a:r>
          </a:p>
        </p:txBody>
      </p:sp>
      <p:sp>
        <p:nvSpPr>
          <p:cNvPr id="28676" name="Rectangle 4"/>
          <p:cNvSpPr>
            <a:spLocks noGrp="1" noChangeArrowheads="1"/>
          </p:cNvSpPr>
          <p:nvPr>
            <p:ph idx="1"/>
          </p:nvPr>
        </p:nvSpPr>
        <p:spPr>
          <a:noFill/>
        </p:spPr>
        <p:txBody>
          <a:bodyPr/>
          <a:lstStyle/>
          <a:p>
            <a:pPr eaLnBrk="1" hangingPunct="1"/>
            <a:r>
              <a:rPr lang="en-US" sz="3600" dirty="0"/>
              <a:t>Software requirements may be conflicting</a:t>
            </a:r>
          </a:p>
          <a:p>
            <a:pPr lvl="2" eaLnBrk="1" hangingPunct="1"/>
            <a:endParaRPr lang="en-US" sz="2800" dirty="0"/>
          </a:p>
          <a:p>
            <a:pPr lvl="2" eaLnBrk="1" hangingPunct="1"/>
            <a:r>
              <a:rPr lang="en-US" sz="2800" dirty="0"/>
              <a:t>Cost vs. Efficiency</a:t>
            </a:r>
          </a:p>
          <a:p>
            <a:pPr lvl="2" eaLnBrk="1" hangingPunct="1"/>
            <a:r>
              <a:rPr lang="en-US" sz="2800" dirty="0"/>
              <a:t>Cost vs. Reliability</a:t>
            </a:r>
          </a:p>
          <a:p>
            <a:pPr lvl="2" eaLnBrk="1" hangingPunct="1"/>
            <a:r>
              <a:rPr lang="en-US" sz="2800" dirty="0"/>
              <a:t>Efficiency vs. User-interface</a:t>
            </a:r>
          </a:p>
        </p:txBody>
      </p:sp>
      <p:sp>
        <p:nvSpPr>
          <p:cNvPr id="28674"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5C2EAD-FF35-40A9-BAE8-4F8E06F5665D}" type="slidenum">
              <a:rPr lang="en-US"/>
              <a:pPr eaLnBrk="1" hangingPunct="1"/>
              <a:t>27</a:t>
            </a:fld>
            <a:endParaRPr lang="en-US"/>
          </a:p>
        </p:txBody>
      </p:sp>
    </p:spTree>
    <p:extLst>
      <p:ext uri="{BB962C8B-B14F-4D97-AF65-F5344CB8AC3E}">
        <p14:creationId xmlns:p14="http://schemas.microsoft.com/office/powerpoint/2010/main" val="3893449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2362200"/>
            <a:ext cx="8229600" cy="2057400"/>
          </a:xfrm>
          <a:noFill/>
        </p:spPr>
        <p:txBody>
          <a:bodyPr/>
          <a:lstStyle/>
          <a:p>
            <a:pPr algn="ctr" eaLnBrk="1" hangingPunct="1">
              <a:buFontTx/>
              <a:buNone/>
            </a:pPr>
            <a:r>
              <a:rPr lang="en-US" sz="5400"/>
              <a:t>Challenge is to balance these requirements</a:t>
            </a:r>
          </a:p>
        </p:txBody>
      </p:sp>
      <p:sp>
        <p:nvSpPr>
          <p:cNvPr id="29698"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459C58-D952-4A94-BA77-14FFA9216940}" type="slidenum">
              <a:rPr lang="en-US"/>
              <a:pPr eaLnBrk="1" hangingPunct="1"/>
              <a:t>28</a:t>
            </a:fld>
            <a:endParaRPr lang="en-US"/>
          </a:p>
        </p:txBody>
      </p:sp>
    </p:spTree>
    <p:extLst>
      <p:ext uri="{BB962C8B-B14F-4D97-AF65-F5344CB8AC3E}">
        <p14:creationId xmlns:p14="http://schemas.microsoft.com/office/powerpoint/2010/main" val="3820768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274638"/>
            <a:ext cx="7772400" cy="1706562"/>
          </a:xfrm>
          <a:solidFill>
            <a:srgbClr val="2A274B"/>
          </a:solidFill>
        </p:spPr>
        <p:txBody>
          <a:bodyPr/>
          <a:lstStyle/>
          <a:p>
            <a:pPr eaLnBrk="1" hangingPunct="1"/>
            <a:r>
              <a:rPr lang="en-US" sz="4000">
                <a:solidFill>
                  <a:schemeClr val="bg1"/>
                </a:solidFill>
              </a:rPr>
              <a:t>Effort Breakdown                               </a:t>
            </a:r>
            <a:r>
              <a:rPr lang="en-US" sz="2000">
                <a:solidFill>
                  <a:schemeClr val="bg1"/>
                </a:solidFill>
              </a:rPr>
              <a:t>Breakdown of activities involved in software development </a:t>
            </a:r>
            <a:br>
              <a:rPr lang="en-US" sz="2000">
                <a:solidFill>
                  <a:schemeClr val="bg1"/>
                </a:solidFill>
              </a:rPr>
            </a:br>
            <a:r>
              <a:rPr lang="en-US" sz="2000">
                <a:solidFill>
                  <a:schemeClr val="bg1"/>
                </a:solidFill>
              </a:rPr>
              <a:t>(Caper Jones)</a:t>
            </a:r>
          </a:p>
        </p:txBody>
      </p:sp>
      <p:sp>
        <p:nvSpPr>
          <p:cNvPr id="30724" name="Rectangle 4"/>
          <p:cNvSpPr>
            <a:spLocks noGrp="1" noChangeArrowheads="1"/>
          </p:cNvSpPr>
          <p:nvPr>
            <p:ph idx="1"/>
          </p:nvPr>
        </p:nvSpPr>
        <p:spPr>
          <a:xfrm>
            <a:off x="381000" y="2209800"/>
            <a:ext cx="8305800" cy="3429000"/>
          </a:xfrm>
          <a:noFill/>
        </p:spPr>
        <p:txBody>
          <a:bodyPr>
            <a:normAutofit fontScale="92500" lnSpcReduction="20000"/>
          </a:bodyPr>
          <a:lstStyle/>
          <a:p>
            <a:pPr eaLnBrk="1" hangingPunct="1">
              <a:lnSpc>
                <a:spcPct val="80000"/>
              </a:lnSpc>
            </a:pPr>
            <a:r>
              <a:rPr lang="en-US" sz="2800" dirty="0"/>
              <a:t>Project Management 	         8.08%</a:t>
            </a:r>
          </a:p>
          <a:p>
            <a:pPr eaLnBrk="1" hangingPunct="1">
              <a:lnSpc>
                <a:spcPct val="80000"/>
              </a:lnSpc>
            </a:pPr>
            <a:r>
              <a:rPr lang="en-US" sz="2800" dirty="0"/>
              <a:t>Requirements			     	14.43%</a:t>
            </a:r>
          </a:p>
          <a:p>
            <a:pPr eaLnBrk="1" hangingPunct="1">
              <a:lnSpc>
                <a:spcPct val="80000"/>
              </a:lnSpc>
            </a:pPr>
            <a:r>
              <a:rPr lang="en-US" sz="2800" dirty="0"/>
              <a:t>Design 				     	11.36% </a:t>
            </a:r>
          </a:p>
          <a:p>
            <a:pPr eaLnBrk="1" hangingPunct="1">
              <a:lnSpc>
                <a:spcPct val="80000"/>
              </a:lnSpc>
            </a:pPr>
            <a:r>
              <a:rPr lang="en-US" sz="2800" b="1" u="sng" dirty="0"/>
              <a:t>Coding</a:t>
            </a:r>
            <a:r>
              <a:rPr lang="en-US" sz="2800" dirty="0"/>
              <a:t>					</a:t>
            </a:r>
            <a:r>
              <a:rPr lang="en-US" sz="2800" b="1" u="sng" dirty="0"/>
              <a:t>13.50%</a:t>
            </a:r>
          </a:p>
          <a:p>
            <a:pPr eaLnBrk="1" hangingPunct="1">
              <a:lnSpc>
                <a:spcPct val="80000"/>
              </a:lnSpc>
            </a:pPr>
            <a:r>
              <a:rPr lang="en-US" sz="2800" dirty="0"/>
              <a:t>SQA					30.64%</a:t>
            </a:r>
          </a:p>
          <a:p>
            <a:pPr eaLnBrk="1" hangingPunct="1">
              <a:lnSpc>
                <a:spcPct val="80000"/>
              </a:lnSpc>
            </a:pPr>
            <a:r>
              <a:rPr lang="en-US" sz="2800" dirty="0"/>
              <a:t>SCM					13.02%</a:t>
            </a:r>
          </a:p>
          <a:p>
            <a:pPr eaLnBrk="1" hangingPunct="1">
              <a:lnSpc>
                <a:spcPct val="80000"/>
              </a:lnSpc>
            </a:pPr>
            <a:r>
              <a:rPr lang="en-US" sz="2800" dirty="0"/>
              <a:t>Integration				6.54%</a:t>
            </a:r>
          </a:p>
          <a:p>
            <a:pPr eaLnBrk="1" hangingPunct="1">
              <a:lnSpc>
                <a:spcPct val="80000"/>
              </a:lnSpc>
            </a:pPr>
            <a:r>
              <a:rPr lang="en-US" sz="2800" dirty="0"/>
              <a:t>Miscellaneous		                  ~3%</a:t>
            </a:r>
          </a:p>
        </p:txBody>
      </p:sp>
      <p:sp>
        <p:nvSpPr>
          <p:cNvPr id="30722"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6AAC95-0903-42D5-AFEE-C7B3064B055B}" type="slidenum">
              <a:rPr lang="en-US"/>
              <a:pPr eaLnBrk="1" hangingPunct="1"/>
              <a:t>29</a:t>
            </a:fld>
            <a:endParaRPr lang="en-US"/>
          </a:p>
        </p:txBody>
      </p:sp>
      <p:sp>
        <p:nvSpPr>
          <p:cNvPr id="132101" name="Text Box 5"/>
          <p:cNvSpPr txBox="1">
            <a:spLocks noChangeArrowheads="1"/>
          </p:cNvSpPr>
          <p:nvPr/>
        </p:nvSpPr>
        <p:spPr bwMode="auto">
          <a:xfrm>
            <a:off x="1371600" y="5791200"/>
            <a:ext cx="6096000" cy="579438"/>
          </a:xfrm>
          <a:prstGeom prst="rect">
            <a:avLst/>
          </a:prstGeom>
          <a:solidFill>
            <a:srgbClr val="C5236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b="1">
                <a:solidFill>
                  <a:schemeClr val="bg1"/>
                </a:solidFill>
              </a:rPr>
              <a:t>SE is NOT just Coding !!</a:t>
            </a:r>
          </a:p>
        </p:txBody>
      </p:sp>
    </p:spTree>
    <p:extLst>
      <p:ext uri="{BB962C8B-B14F-4D97-AF65-F5344CB8AC3E}">
        <p14:creationId xmlns:p14="http://schemas.microsoft.com/office/powerpoint/2010/main" val="1539213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2101"/>
                                        </p:tgtEl>
                                        <p:attrNameLst>
                                          <p:attrName>style.visibility</p:attrName>
                                        </p:attrNameLst>
                                      </p:cBhvr>
                                      <p:to>
                                        <p:strVal val="visible"/>
                                      </p:to>
                                    </p:set>
                                    <p:animEffect transition="in" filter="checkerboard(across)">
                                      <p:cBhvr>
                                        <p:cTn id="7" dur="500"/>
                                        <p:tgtEl>
                                          <p:spTgt spid="132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p:txBody>
          <a:bodyPr/>
          <a:lstStyle/>
          <a:p>
            <a:pPr algn="just" eaLnBrk="1" hangingPunct="1">
              <a:spcBef>
                <a:spcPct val="50000"/>
              </a:spcBef>
              <a:buClr>
                <a:schemeClr val="bg1"/>
              </a:buClr>
              <a:buFontTx/>
              <a:buNone/>
            </a:pPr>
            <a:r>
              <a:rPr lang="en-US" sz="4800" dirty="0"/>
              <a:t>Software Engineering is nothing but a disciplined and</a:t>
            </a:r>
            <a:r>
              <a:rPr lang="en-US" sz="4800" i="1" dirty="0"/>
              <a:t> </a:t>
            </a:r>
            <a:r>
              <a:rPr lang="en-US" sz="4800" dirty="0"/>
              <a:t>systematic approach to software development!</a:t>
            </a:r>
          </a:p>
          <a:p>
            <a:pPr algn="just" eaLnBrk="1" hangingPunct="1">
              <a:buFontTx/>
              <a:buNone/>
            </a:pPr>
            <a:r>
              <a:rPr lang="en-US" sz="4800" dirty="0"/>
              <a:t>(In a cost effective manner)</a:t>
            </a:r>
          </a:p>
        </p:txBody>
      </p:sp>
      <p:sp>
        <p:nvSpPr>
          <p:cNvPr id="3174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89F496-F890-4027-9C91-8DDF2D4A6762}" type="slidenum">
              <a:rPr lang="en-US"/>
              <a:pPr eaLnBrk="1" hangingPunct="1"/>
              <a:t>30</a:t>
            </a:fld>
            <a:endParaRPr lang="en-US"/>
          </a:p>
        </p:txBody>
      </p:sp>
    </p:spTree>
    <p:extLst>
      <p:ext uri="{BB962C8B-B14F-4D97-AF65-F5344CB8AC3E}">
        <p14:creationId xmlns:p14="http://schemas.microsoft.com/office/powerpoint/2010/main" val="482095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animEffect transition="in" filter="diamond(in)">
                                      <p:cBhvr>
                                        <p:cTn id="7" dur="2000"/>
                                        <p:tgtEl>
                                          <p:spTgt spid="133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17</TotalTime>
  <Words>1002</Words>
  <Application>Microsoft Office PowerPoint</Application>
  <PresentationFormat>On-screen Show (4:3)</PresentationFormat>
  <Paragraphs>202</Paragraphs>
  <Slides>30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Helvetica</vt:lpstr>
      <vt:lpstr>Symbol</vt:lpstr>
      <vt:lpstr>Wingdings</vt:lpstr>
      <vt:lpstr>Retrospect</vt:lpstr>
      <vt:lpstr>Software Engineering</vt:lpstr>
      <vt:lpstr>What is Software?</vt:lpstr>
      <vt:lpstr>Why is it important?</vt:lpstr>
      <vt:lpstr>Importance of Software</vt:lpstr>
      <vt:lpstr>Importance of Software …</vt:lpstr>
      <vt:lpstr>Hardware Vs. Software</vt:lpstr>
      <vt:lpstr>Hardware Vs. Software …</vt:lpstr>
      <vt:lpstr>Wear Vs. Deterioration</vt:lpstr>
      <vt:lpstr>The source of inherent complexity in software</vt:lpstr>
      <vt:lpstr>Complexity in Software</vt:lpstr>
      <vt:lpstr>Cost of Software</vt:lpstr>
      <vt:lpstr>The Cost of Change</vt:lpstr>
      <vt:lpstr>PowerPoint Presentation</vt:lpstr>
      <vt:lpstr>Engineering</vt:lpstr>
      <vt:lpstr>Engineering…</vt:lpstr>
      <vt:lpstr>PowerPoint Presentation</vt:lpstr>
      <vt:lpstr>Software Crisis</vt:lpstr>
      <vt:lpstr>The Birth of Software Engineering</vt:lpstr>
      <vt:lpstr> The Birth of Software Engineering… </vt:lpstr>
      <vt:lpstr>Software Engineering-Definitions</vt:lpstr>
      <vt:lpstr>Software Engineering-Definitions</vt:lpstr>
      <vt:lpstr>Software Engineering</vt:lpstr>
      <vt:lpstr>Software Engineering: Points to Remember</vt:lpstr>
      <vt:lpstr>No Silver Bullet</vt:lpstr>
      <vt:lpstr> Characteristics of a Well Engineered Software </vt:lpstr>
      <vt:lpstr>PowerPoint Presentation</vt:lpstr>
      <vt:lpstr>The Balancing Act</vt:lpstr>
      <vt:lpstr>PowerPoint Presentation</vt:lpstr>
      <vt:lpstr>Effort Breakdown                               Breakdown of activities involved in software development  (Caper Jones)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dc:title>
  <dc:creator>kashif Ayub (kashy)</dc:creator>
  <cp:lastModifiedBy>hp</cp:lastModifiedBy>
  <cp:revision>5</cp:revision>
  <dcterms:created xsi:type="dcterms:W3CDTF">2012-03-14T06:09:54Z</dcterms:created>
  <dcterms:modified xsi:type="dcterms:W3CDTF">2022-07-25T06:14:08Z</dcterms:modified>
</cp:coreProperties>
</file>